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400" r:id="rId3"/>
    <p:sldId id="392" r:id="rId4"/>
    <p:sldId id="844" r:id="rId5"/>
    <p:sldId id="401" r:id="rId6"/>
    <p:sldId id="424" r:id="rId7"/>
    <p:sldId id="545" r:id="rId8"/>
    <p:sldId id="546" r:id="rId9"/>
    <p:sldId id="547" r:id="rId10"/>
    <p:sldId id="367" r:id="rId11"/>
    <p:sldId id="368" r:id="rId12"/>
    <p:sldId id="369" r:id="rId13"/>
    <p:sldId id="533" r:id="rId14"/>
    <p:sldId id="534" r:id="rId15"/>
    <p:sldId id="535" r:id="rId16"/>
    <p:sldId id="536" r:id="rId17"/>
    <p:sldId id="280" r:id="rId18"/>
    <p:sldId id="537" r:id="rId19"/>
    <p:sldId id="538" r:id="rId20"/>
    <p:sldId id="539" r:id="rId21"/>
    <p:sldId id="319" r:id="rId22"/>
    <p:sldId id="541" r:id="rId23"/>
    <p:sldId id="542" r:id="rId24"/>
    <p:sldId id="507" r:id="rId25"/>
    <p:sldId id="829" r:id="rId26"/>
    <p:sldId id="830" r:id="rId27"/>
    <p:sldId id="836" r:id="rId28"/>
    <p:sldId id="612" r:id="rId29"/>
    <p:sldId id="604" r:id="rId30"/>
    <p:sldId id="837" r:id="rId31"/>
    <p:sldId id="831" r:id="rId32"/>
    <p:sldId id="833" r:id="rId33"/>
    <p:sldId id="835" r:id="rId34"/>
    <p:sldId id="391" r:id="rId35"/>
    <p:sldId id="838" r:id="rId36"/>
    <p:sldId id="839" r:id="rId37"/>
    <p:sldId id="840" r:id="rId38"/>
    <p:sldId id="841" r:id="rId39"/>
    <p:sldId id="329" r:id="rId40"/>
    <p:sldId id="342" r:id="rId41"/>
    <p:sldId id="842" r:id="rId42"/>
    <p:sldId id="834" r:id="rId43"/>
    <p:sldId id="843" r:id="rId44"/>
    <p:sldId id="340" r:id="rId45"/>
    <p:sldId id="352" r:id="rId46"/>
    <p:sldId id="366" r:id="rId47"/>
    <p:sldId id="365" r:id="rId48"/>
    <p:sldId id="353" r:id="rId49"/>
    <p:sldId id="349" r:id="rId50"/>
    <p:sldId id="344" r:id="rId51"/>
    <p:sldId id="345" r:id="rId52"/>
    <p:sldId id="343" r:id="rId53"/>
    <p:sldId id="364" r:id="rId54"/>
    <p:sldId id="276" r:id="rId55"/>
    <p:sldId id="35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D7D31"/>
    <a:srgbClr val="4472C4"/>
    <a:srgbClr val="643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ca1489852822ee85" providerId="LiveId" clId="{3886A45D-7FA5-4215-BB5D-A83A78A4D43D}"/>
  </pc:docChgLst>
  <pc:docChgLst>
    <pc:chgData name="Carlos Fernandez" userId="ca1489852822ee85" providerId="LiveId" clId="{2DCDFECE-F59B-46C7-B942-57CED4C4189E}"/>
  </pc:docChgLst>
  <pc:docChgLst>
    <pc:chgData userId="ca1489852822ee85" providerId="LiveId" clId="{C450BE20-127E-4A52-A163-5A5843DAC0E1}"/>
    <pc:docChg chg="undo custSel addSld delSld modSld">
      <pc:chgData name="" userId="ca1489852822ee85" providerId="LiveId" clId="{C450BE20-127E-4A52-A163-5A5843DAC0E1}" dt="2024-10-23T09:24:35.069" v="532" actId="20577"/>
      <pc:docMkLst>
        <pc:docMk/>
      </pc:docMkLst>
      <pc:sldChg chg="delSp modSp delAnim">
        <pc:chgData name="" userId="ca1489852822ee85" providerId="LiveId" clId="{C450BE20-127E-4A52-A163-5A5843DAC0E1}" dt="2024-10-23T06:50:14.274" v="530" actId="1076"/>
        <pc:sldMkLst>
          <pc:docMk/>
          <pc:sldMk cId="2805216911" sldId="354"/>
        </pc:sldMkLst>
        <pc:spChg chg="mod">
          <ac:chgData name="" userId="ca1489852822ee85" providerId="LiveId" clId="{C450BE20-127E-4A52-A163-5A5843DAC0E1}" dt="2024-10-23T06:50:14.274" v="530" actId="1076"/>
          <ac:spMkLst>
            <pc:docMk/>
            <pc:sldMk cId="2805216911" sldId="354"/>
            <ac:spMk id="5" creationId="{62597D92-3D3D-4DF7-A9A8-9601E96259F0}"/>
          </ac:spMkLst>
        </pc:spChg>
        <pc:picChg chg="del">
          <ac:chgData name="" userId="ca1489852822ee85" providerId="LiveId" clId="{C450BE20-127E-4A52-A163-5A5843DAC0E1}" dt="2024-10-23T06:50:07.198" v="529" actId="478"/>
          <ac:picMkLst>
            <pc:docMk/>
            <pc:sldMk cId="2805216911" sldId="354"/>
            <ac:picMk id="3078" creationId="{D23CC615-5EF1-405C-A311-E4763CD3E049}"/>
          </ac:picMkLst>
        </pc:picChg>
      </pc:sldChg>
      <pc:sldChg chg="modSp modAnim">
        <pc:chgData name="" userId="ca1489852822ee85" providerId="LiveId" clId="{C450BE20-127E-4A52-A163-5A5843DAC0E1}" dt="2024-10-23T06:41:01.196" v="79"/>
        <pc:sldMkLst>
          <pc:docMk/>
          <pc:sldMk cId="3987640119" sldId="367"/>
        </pc:sldMkLst>
        <pc:spChg chg="mod">
          <ac:chgData name="" userId="ca1489852822ee85" providerId="LiveId" clId="{C450BE20-127E-4A52-A163-5A5843DAC0E1}" dt="2024-10-23T06:39:48.841" v="78" actId="20577"/>
          <ac:spMkLst>
            <pc:docMk/>
            <pc:sldMk cId="3987640119" sldId="367"/>
            <ac:spMk id="4" creationId="{00000000-0000-0000-0000-000000000000}"/>
          </ac:spMkLst>
        </pc:spChg>
      </pc:sldChg>
      <pc:sldChg chg="modTransition">
        <pc:chgData name="" userId="ca1489852822ee85" providerId="LiveId" clId="{C450BE20-127E-4A52-A163-5A5843DAC0E1}" dt="2024-10-23T06:38:41.395" v="75"/>
        <pc:sldMkLst>
          <pc:docMk/>
          <pc:sldMk cId="971052430" sldId="368"/>
        </pc:sldMkLst>
      </pc:sldChg>
      <pc:sldChg chg="modTransition">
        <pc:chgData name="" userId="ca1489852822ee85" providerId="LiveId" clId="{C450BE20-127E-4A52-A163-5A5843DAC0E1}" dt="2024-10-23T06:38:43.723" v="76"/>
        <pc:sldMkLst>
          <pc:docMk/>
          <pc:sldMk cId="847511055" sldId="369"/>
        </pc:sldMkLst>
      </pc:sldChg>
      <pc:sldChg chg="modSp">
        <pc:chgData name="" userId="ca1489852822ee85" providerId="LiveId" clId="{C450BE20-127E-4A52-A163-5A5843DAC0E1}" dt="2024-10-23T06:35:41.188" v="66" actId="20577"/>
        <pc:sldMkLst>
          <pc:docMk/>
          <pc:sldMk cId="4212379081" sldId="392"/>
        </pc:sldMkLst>
        <pc:spChg chg="mod">
          <ac:chgData name="" userId="ca1489852822ee85" providerId="LiveId" clId="{C450BE20-127E-4A52-A163-5A5843DAC0E1}" dt="2024-10-23T06:30:12.197" v="1" actId="20577"/>
          <ac:spMkLst>
            <pc:docMk/>
            <pc:sldMk cId="4212379081" sldId="392"/>
            <ac:spMk id="2" creationId="{97602EC9-C253-47CA-831E-EFDA7124A558}"/>
          </ac:spMkLst>
        </pc:spChg>
        <pc:spChg chg="mod">
          <ac:chgData name="" userId="ca1489852822ee85" providerId="LiveId" clId="{C450BE20-127E-4A52-A163-5A5843DAC0E1}" dt="2024-10-23T06:35:41.188" v="66" actId="20577"/>
          <ac:spMkLst>
            <pc:docMk/>
            <pc:sldMk cId="4212379081" sldId="392"/>
            <ac:spMk id="3" creationId="{51A2BC6E-B49A-45FF-ADA9-5E27EDE0A055}"/>
          </ac:spMkLst>
        </pc:spChg>
      </pc:sldChg>
      <pc:sldChg chg="modSp">
        <pc:chgData name="" userId="ca1489852822ee85" providerId="LiveId" clId="{C450BE20-127E-4A52-A163-5A5843DAC0E1}" dt="2024-10-23T06:32:21.491" v="7" actId="20577"/>
        <pc:sldMkLst>
          <pc:docMk/>
          <pc:sldMk cId="3152038805" sldId="401"/>
        </pc:sldMkLst>
        <pc:spChg chg="mod">
          <ac:chgData name="" userId="ca1489852822ee85" providerId="LiveId" clId="{C450BE20-127E-4A52-A163-5A5843DAC0E1}" dt="2024-10-23T06:32:21.491" v="7" actId="20577"/>
          <ac:spMkLst>
            <pc:docMk/>
            <pc:sldMk cId="3152038805" sldId="401"/>
            <ac:spMk id="3" creationId="{FEA6E312-A47F-49A8-92F9-AF24FF6952F2}"/>
          </ac:spMkLst>
        </pc:spChg>
      </pc:sldChg>
      <pc:sldChg chg="del">
        <pc:chgData name="" userId="ca1489852822ee85" providerId="LiveId" clId="{C450BE20-127E-4A52-A163-5A5843DAC0E1}" dt="2024-10-23T06:36:37.946" v="68" actId="2696"/>
        <pc:sldMkLst>
          <pc:docMk/>
          <pc:sldMk cId="1610346021" sldId="528"/>
        </pc:sldMkLst>
      </pc:sldChg>
      <pc:sldChg chg="del">
        <pc:chgData name="" userId="ca1489852822ee85" providerId="LiveId" clId="{C450BE20-127E-4A52-A163-5A5843DAC0E1}" dt="2024-10-23T06:37:19.743" v="71" actId="2696"/>
        <pc:sldMkLst>
          <pc:docMk/>
          <pc:sldMk cId="492546539" sldId="529"/>
        </pc:sldMkLst>
      </pc:sldChg>
      <pc:sldChg chg="del">
        <pc:chgData name="" userId="ca1489852822ee85" providerId="LiveId" clId="{C450BE20-127E-4A52-A163-5A5843DAC0E1}" dt="2024-10-23T06:38:06.368" v="74" actId="2696"/>
        <pc:sldMkLst>
          <pc:docMk/>
          <pc:sldMk cId="932804788" sldId="530"/>
        </pc:sldMkLst>
      </pc:sldChg>
      <pc:sldChg chg="del">
        <pc:chgData name="" userId="ca1489852822ee85" providerId="LiveId" clId="{C450BE20-127E-4A52-A163-5A5843DAC0E1}" dt="2024-10-23T06:39:26.621" v="77" actId="2696"/>
        <pc:sldMkLst>
          <pc:docMk/>
          <pc:sldMk cId="890855188" sldId="532"/>
        </pc:sldMkLst>
      </pc:sldChg>
      <pc:sldChg chg="modAnim modNotesTx">
        <pc:chgData name="" userId="ca1489852822ee85" providerId="LiveId" clId="{C450BE20-127E-4A52-A163-5A5843DAC0E1}" dt="2024-10-23T06:43:21.903" v="407" actId="20577"/>
        <pc:sldMkLst>
          <pc:docMk/>
          <pc:sldMk cId="2935247011" sldId="533"/>
        </pc:sldMkLst>
      </pc:sldChg>
      <pc:sldChg chg="add">
        <pc:chgData name="" userId="ca1489852822ee85" providerId="LiveId" clId="{C450BE20-127E-4A52-A163-5A5843DAC0E1}" dt="2024-10-23T06:36:34.357" v="67"/>
        <pc:sldMkLst>
          <pc:docMk/>
          <pc:sldMk cId="4071204939" sldId="545"/>
        </pc:sldMkLst>
      </pc:sldChg>
      <pc:sldChg chg="modSp add">
        <pc:chgData name="" userId="ca1489852822ee85" providerId="LiveId" clId="{C450BE20-127E-4A52-A163-5A5843DAC0E1}" dt="2024-10-23T06:36:58.298" v="70"/>
        <pc:sldMkLst>
          <pc:docMk/>
          <pc:sldMk cId="3420663041" sldId="546"/>
        </pc:sldMkLst>
        <pc:spChg chg="mod">
          <ac:chgData name="" userId="ca1489852822ee85" providerId="LiveId" clId="{C450BE20-127E-4A52-A163-5A5843DAC0E1}" dt="2024-10-23T06:36:58.298" v="70"/>
          <ac:spMkLst>
            <pc:docMk/>
            <pc:sldMk cId="3420663041" sldId="546"/>
            <ac:spMk id="6" creationId="{A0D58993-0C8D-EF7C-2F54-7731F5CAE1AF}"/>
          </ac:spMkLst>
        </pc:spChg>
      </pc:sldChg>
      <pc:sldChg chg="modSp add">
        <pc:chgData name="" userId="ca1489852822ee85" providerId="LiveId" clId="{C450BE20-127E-4A52-A163-5A5843DAC0E1}" dt="2024-10-23T06:37:48.569" v="73"/>
        <pc:sldMkLst>
          <pc:docMk/>
          <pc:sldMk cId="3547645000" sldId="547"/>
        </pc:sldMkLst>
        <pc:spChg chg="mod">
          <ac:chgData name="" userId="ca1489852822ee85" providerId="LiveId" clId="{C450BE20-127E-4A52-A163-5A5843DAC0E1}" dt="2024-10-23T06:37:48.569" v="73"/>
          <ac:spMkLst>
            <pc:docMk/>
            <pc:sldMk cId="3547645000" sldId="547"/>
            <ac:spMk id="6" creationId="{22C19FA1-E7ED-748B-0A00-4750274DBF92}"/>
          </ac:spMkLst>
        </pc:spChg>
      </pc:sldChg>
      <pc:sldChg chg="modSp">
        <pc:chgData name="" userId="ca1489852822ee85" providerId="LiveId" clId="{C450BE20-127E-4A52-A163-5A5843DAC0E1}" dt="2024-10-23T06:46:39.131" v="480" actId="20577"/>
        <pc:sldMkLst>
          <pc:docMk/>
          <pc:sldMk cId="1967567981" sldId="604"/>
        </pc:sldMkLst>
        <pc:spChg chg="mod">
          <ac:chgData name="" userId="ca1489852822ee85" providerId="LiveId" clId="{C450BE20-127E-4A52-A163-5A5843DAC0E1}" dt="2024-10-23T06:46:39.131" v="480" actId="20577"/>
          <ac:spMkLst>
            <pc:docMk/>
            <pc:sldMk cId="1967567981" sldId="604"/>
            <ac:spMk id="12" creationId="{B85FE70B-8D46-7538-3BD4-3E8ACB392E89}"/>
          </ac:spMkLst>
        </pc:spChg>
      </pc:sldChg>
      <pc:sldChg chg="modSp">
        <pc:chgData name="" userId="ca1489852822ee85" providerId="LiveId" clId="{C450BE20-127E-4A52-A163-5A5843DAC0E1}" dt="2024-10-23T06:46:23.761" v="479" actId="20577"/>
        <pc:sldMkLst>
          <pc:docMk/>
          <pc:sldMk cId="1405018243" sldId="612"/>
        </pc:sldMkLst>
        <pc:spChg chg="mod">
          <ac:chgData name="" userId="ca1489852822ee85" providerId="LiveId" clId="{C450BE20-127E-4A52-A163-5A5843DAC0E1}" dt="2024-10-23T06:46:12.582" v="420" actId="122"/>
          <ac:spMkLst>
            <pc:docMk/>
            <pc:sldMk cId="1405018243" sldId="612"/>
            <ac:spMk id="3" creationId="{EF9D2B01-5217-9787-7C5A-400F9B5819F9}"/>
          </ac:spMkLst>
        </pc:spChg>
        <pc:spChg chg="mod">
          <ac:chgData name="" userId="ca1489852822ee85" providerId="LiveId" clId="{C450BE20-127E-4A52-A163-5A5843DAC0E1}" dt="2024-10-23T06:46:19.975" v="474" actId="1038"/>
          <ac:spMkLst>
            <pc:docMk/>
            <pc:sldMk cId="1405018243" sldId="612"/>
            <ac:spMk id="4" creationId="{DF4C5C62-E752-81DF-423E-A157205A910D}"/>
          </ac:spMkLst>
        </pc:spChg>
        <pc:spChg chg="mod">
          <ac:chgData name="" userId="ca1489852822ee85" providerId="LiveId" clId="{C450BE20-127E-4A52-A163-5A5843DAC0E1}" dt="2024-10-23T06:46:23.761" v="479" actId="20577"/>
          <ac:spMkLst>
            <pc:docMk/>
            <pc:sldMk cId="1405018243" sldId="612"/>
            <ac:spMk id="5" creationId="{A711FBB8-2E43-30AF-3E90-54AB2F98F1D3}"/>
          </ac:spMkLst>
        </pc:spChg>
        <pc:cxnChg chg="mod">
          <ac:chgData name="" userId="ca1489852822ee85" providerId="LiveId" clId="{C450BE20-127E-4A52-A163-5A5843DAC0E1}" dt="2024-10-23T06:46:19.975" v="474" actId="1038"/>
          <ac:cxnSpMkLst>
            <pc:docMk/>
            <pc:sldMk cId="1405018243" sldId="612"/>
            <ac:cxnSpMk id="6" creationId="{CADF77D1-BD0C-155E-190C-B266DEFC1A24}"/>
          </ac:cxnSpMkLst>
        </pc:cxnChg>
        <pc:cxnChg chg="mod">
          <ac:chgData name="" userId="ca1489852822ee85" providerId="LiveId" clId="{C450BE20-127E-4A52-A163-5A5843DAC0E1}" dt="2024-10-23T06:46:19.975" v="474" actId="1038"/>
          <ac:cxnSpMkLst>
            <pc:docMk/>
            <pc:sldMk cId="1405018243" sldId="612"/>
            <ac:cxnSpMk id="8" creationId="{7F9959F1-C906-9DAC-3FB8-CF5C1860971B}"/>
          </ac:cxnSpMkLst>
        </pc:cxnChg>
      </pc:sldChg>
      <pc:sldChg chg="modSp">
        <pc:chgData name="" userId="ca1489852822ee85" providerId="LiveId" clId="{C450BE20-127E-4A52-A163-5A5843DAC0E1}" dt="2024-10-23T06:45:07.954" v="418" actId="14100"/>
        <pc:sldMkLst>
          <pc:docMk/>
          <pc:sldMk cId="3839489460" sldId="829"/>
        </pc:sldMkLst>
        <pc:spChg chg="mod">
          <ac:chgData name="" userId="ca1489852822ee85" providerId="LiveId" clId="{C450BE20-127E-4A52-A163-5A5843DAC0E1}" dt="2024-10-23T06:45:07.954" v="418" actId="14100"/>
          <ac:spMkLst>
            <pc:docMk/>
            <pc:sldMk cId="3839489460" sldId="829"/>
            <ac:spMk id="4" creationId="{9A5922B4-D373-6103-A966-DF50541EFEA6}"/>
          </ac:spMkLst>
        </pc:spChg>
      </pc:sldChg>
      <pc:sldChg chg="modSp">
        <pc:chgData name="" userId="ca1489852822ee85" providerId="LiveId" clId="{C450BE20-127E-4A52-A163-5A5843DAC0E1}" dt="2024-10-23T06:49:13.722" v="528" actId="1076"/>
        <pc:sldMkLst>
          <pc:docMk/>
          <pc:sldMk cId="40123991" sldId="843"/>
        </pc:sldMkLst>
        <pc:spChg chg="mod">
          <ac:chgData name="" userId="ca1489852822ee85" providerId="LiveId" clId="{C450BE20-127E-4A52-A163-5A5843DAC0E1}" dt="2024-10-23T06:49:13.722" v="528" actId="1076"/>
          <ac:spMkLst>
            <pc:docMk/>
            <pc:sldMk cId="40123991" sldId="843"/>
            <ac:spMk id="8" creationId="{5703B023-AC7E-424C-A81C-4C0B846488DE}"/>
          </ac:spMkLst>
        </pc:spChg>
      </pc:sldChg>
      <pc:sldChg chg="modSp">
        <pc:chgData name="" userId="ca1489852822ee85" providerId="LiveId" clId="{C450BE20-127E-4A52-A163-5A5843DAC0E1}" dt="2024-10-23T09:24:35.069" v="532" actId="20577"/>
        <pc:sldMkLst>
          <pc:docMk/>
          <pc:sldMk cId="2729773187" sldId="844"/>
        </pc:sldMkLst>
        <pc:spChg chg="mod">
          <ac:chgData name="" userId="ca1489852822ee85" providerId="LiveId" clId="{C450BE20-127E-4A52-A163-5A5843DAC0E1}" dt="2024-10-23T09:24:35.069" v="532" actId="20577"/>
          <ac:spMkLst>
            <pc:docMk/>
            <pc:sldMk cId="2729773187" sldId="844"/>
            <ac:spMk id="2" creationId="{97602EC9-C253-47CA-831E-EFDA7124A558}"/>
          </ac:spMkLst>
        </pc:spChg>
        <pc:spChg chg="mod">
          <ac:chgData name="" userId="ca1489852822ee85" providerId="LiveId" clId="{C450BE20-127E-4A52-A163-5A5843DAC0E1}" dt="2024-10-23T06:35:36.556" v="62" actId="20577"/>
          <ac:spMkLst>
            <pc:docMk/>
            <pc:sldMk cId="2729773187" sldId="844"/>
            <ac:spMk id="3" creationId="{51A2BC6E-B49A-45FF-ADA9-5E27EDE0A0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3C32F-613E-4DEA-8564-8073088E4566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0AF8C-792B-4073-982C-5A9DEAFCE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92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6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cross-sell offer as running example for a while here?   -</a:t>
            </a:r>
            <a:r>
              <a:rPr lang="en-US">
                <a:sym typeface="Wingdings" pitchFamily="2" charset="2"/>
              </a:rPr>
              <a:t> following banking example (don’t want to bother lots of customers)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11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cross-sell offer as running example for a while here?   -</a:t>
            </a:r>
            <a:r>
              <a:rPr lang="en-US">
                <a:sym typeface="Wingdings" pitchFamily="2" charset="2"/>
              </a:rPr>
              <a:t> following banking example (don’t want to bother lots of customers)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39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cross-sell offer as running example for a while here?   -</a:t>
            </a:r>
            <a:r>
              <a:rPr lang="en-US">
                <a:sym typeface="Wingdings" pitchFamily="2" charset="2"/>
              </a:rPr>
              <a:t> following banking example (don’t want to bother lots of customers)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23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2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97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922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A51D5-3B5B-4BD2-974A-A074C6768E05}" type="slidenum">
              <a:rPr lang="en-HK" smtClean="0"/>
              <a:t>25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5067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4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5942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212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033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50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 of error:</a:t>
            </a:r>
            <a:r>
              <a:rPr lang="en-US" baseline="0" dirty="0"/>
              <a:t> Inadequate features; b</a:t>
            </a:r>
            <a:r>
              <a:rPr lang="en-US" dirty="0"/>
              <a:t>ias &amp;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048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02FF6-B8B4-A548-A3E7-B104FEC04D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37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1586E-2069-4210-BF56-B1E84431252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8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5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be great if you could highlight on this slide the concept of having an AI "roadmap" where you start small with discrete use-cases, iterate and learn, then move onto more use-cases.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2FF6-B8B4-A548-A3E7-B104FEC04D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97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Seriously:</a:t>
            </a:r>
            <a:r>
              <a:rPr lang="en-US" baseline="0" dirty="0"/>
              <a:t> Ignoring how the process and technologies work can lead to bad investment decisions in machine learning-based technological solutions.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2FF6-B8B4-A548-A3E7-B104FEC04D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3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8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7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</a:t>
            </a:r>
            <a:r>
              <a:rPr lang="en-US" baseline="0" dirty="0"/>
              <a:t> have learned the fundamental principle, rather than just some techniques – because we might get clever and find other ways to simulate the counterfactual.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02FF6-B8B4-A548-A3E7-B104FEC04D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5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Amazon: data from recommender systems for pricing and selling their own products</a:t>
            </a:r>
          </a:p>
          <a:p>
            <a:r>
              <a:rPr lang="en-US" dirty="0"/>
              <a:t>Spotify: Could potentially make their own music label (just as Netflix produces its own movies).</a:t>
            </a:r>
          </a:p>
          <a:p>
            <a:r>
              <a:rPr lang="en-US" dirty="0"/>
              <a:t>ChatGPT: Can get a sense of the demand for gen AI in different areas and industries.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9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74D2B-6299-1C40-B791-944DEB8F5B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8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DB74-7C1B-7BED-D366-0C2156FFB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FAA61-8715-9131-2747-A15910C89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3EDC6-6FA6-FD32-D686-DEE7E69F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54F8A-9CB1-1C98-5BE9-10B7C3A8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C35E2-B524-B5C8-55B4-90C78CC6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2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8794F-4522-739C-A966-FC930EB48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4402D-EED3-B62A-EED4-AA76AC6DC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C5AE-103A-0549-D2DB-010685A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61F7E-7AA4-15E0-F350-98092309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C006F-4B8C-B8F8-F75A-E2FE9506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6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76F20-DD9D-909B-E3AB-06820D3C0F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580A-5697-711A-6B88-AFE330741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A13D-CB3C-9B7E-C3C9-D5DFA60B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4D2C6-E44A-8B87-0EB3-268589AC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CC64C-1EBE-D232-7FCD-4ADCA10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8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Whi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6153F-13B5-314C-9E41-857CF45D8D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28601"/>
            <a:ext cx="11658600" cy="6127751"/>
          </a:xfrm>
        </p:spPr>
        <p:txBody>
          <a:bodyPr/>
          <a:lstStyle/>
          <a:p>
            <a:r>
              <a:rPr lang="en-US"/>
              <a:t>Hand-drawn Diagram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53E1DC-EABE-3349-9FA5-49A4403D03D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9E9D191-584F-5549-B608-E4EBA8A4F5D5}" type="datetime1">
              <a:rPr lang="en-US" smtClean="0"/>
              <a:t>10/23/2024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BD51D8-879A-BA40-B3DD-17E1257606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Driving Business Impact with Machine Learning -- </a:t>
            </a:r>
            <a:r>
              <a:rPr lang="en-US" sz="1200"/>
              <a:t>©2022 Foster Provost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EED118-7309-214E-B26F-1063ABC087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1CD841-7454-CF4D-B596-D7CCF595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3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5E49-06FD-5A43-E9C0-07EA51C7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BEB82-741A-0414-47DE-CBDB678B5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93875-880D-94F6-EAB4-0DBB2CA1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6488-E749-12D7-0C2C-ECDF3441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D279-EDFF-7BB2-1EA9-93DDE40D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6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D1EA-4108-5E98-AF15-C150BF1D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6C31E-5284-EAE1-901C-AB426073D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A7F3-AAAE-69D2-00D7-FEF48614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6C2C-2354-CDC8-7ECB-CD60342AF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2F5B-7742-83CA-285A-B9AAA0AB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5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15D4-1233-F920-88CA-4FFF9D7F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93D16-EDD5-0608-F7DB-368984220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C797-1951-E6D5-49EB-243208D47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4941C-AACE-14EA-131E-4DFA857AF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74F32-716E-D98F-2AF4-B78B5C01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5A75A-84EF-925C-684E-90F0D5AB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CBF-EB3B-566E-CBF3-24F2A9D7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82E32-62BE-45F1-3CFA-3CBBC28A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AF57B-E53E-4C69-BD2A-D7134CB16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75196-484C-5B68-D87C-74C8D1782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3EE95-19A4-4D8B-B9E1-9FB178B8B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A1B71-DCC0-2D24-C8B5-2C981203A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DFE7F-4329-2E10-0B73-E1732ECE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D957B-CD7D-C27F-9F70-890BAA73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DCF1-C74F-F17C-56DE-05407038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DA804-54C7-A98E-2DC8-3F88839A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C15C5-DA9F-A2A7-A1F4-EF54125B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FCB5A-4F47-ED3B-B4FE-39F17A48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BE922-2E33-9EA4-4EEC-D8F65714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C89A9-EA23-E193-52EF-CB41A4E8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B675E-404A-CC42-3006-C404E1E1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1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1595-15E9-3A9A-1F39-986CEDE3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7774-33CB-8ED1-8D14-8730F801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D6C4A-2EBA-8527-CF3A-564C8036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C1A25-16BA-BD53-DA51-C32EED8A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AD9B5-C9AE-32F2-D17B-673BC85D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2D3F-0B51-868F-E9EB-D4D9A0BC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6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E1F2-DF58-57B0-0E65-72CB2685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2FC9C-CD4A-4116-809F-12B616B11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0E888-D838-C161-0966-ABBC8B1D9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55902-F65D-6F6C-F3A2-0FC760BC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68270-F555-40D0-C4EE-2D05A614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019E1-84FA-1906-80B5-9DF8C9AB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9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A2B7A-C763-CFAD-9630-00AE9497D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C5B7-95EF-F5F9-9EB8-4458FB98E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3E39E-BE20-5567-3D98-7A6D9D35B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D40B-7AE0-428C-B196-B15D30EEABD8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DF5E5-1717-4684-5088-1BD837AC2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76F9A-A301-BDA1-51C8-BA34279E8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E9D9-8924-46A5-8237-5353DB83F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3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microsoft.com/office/2007/relationships/hdphoto" Target="../media/hdphoto6.wdp"/><Relationship Id="rId9" Type="http://schemas.microsoft.com/office/2007/relationships/hdphoto" Target="../media/hdphoto4.wdp"/><Relationship Id="rId1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microsoft.com/office/2007/relationships/hdphoto" Target="../media/hdphoto6.wdp"/><Relationship Id="rId9" Type="http://schemas.microsoft.com/office/2007/relationships/hdphoto" Target="../media/hdphoto4.wdp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microsoft.com/office/2007/relationships/hdphoto" Target="../media/hdphoto6.wdp"/><Relationship Id="rId9" Type="http://schemas.microsoft.com/office/2007/relationships/hdphoto" Target="../media/hdphoto4.wdp"/><Relationship Id="rId1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microsoft.com/office/2007/relationships/hdphoto" Target="../media/hdphoto6.wdp"/><Relationship Id="rId9" Type="http://schemas.microsoft.com/office/2007/relationships/hdphoto" Target="../media/hdphoto4.wdp"/><Relationship Id="rId1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2667" y="1500302"/>
            <a:ext cx="11277600" cy="1928827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867" b="1" dirty="0">
                <a:solidFill>
                  <a:srgbClr val="000000"/>
                </a:solidFill>
                <a:latin typeface="Century Gothic"/>
                <a:cs typeface="Century Gothic"/>
              </a:rPr>
              <a:t>The Seven Most Important Takeaways from This Class</a:t>
            </a:r>
            <a:endParaRPr lang="en-US" sz="5333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2834" y="3996552"/>
            <a:ext cx="9786333" cy="1354183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entury Gothic"/>
                <a:cs typeface="Century Gothic"/>
              </a:rPr>
              <a:t>By Prof. Fern</a:t>
            </a:r>
            <a:r>
              <a:rPr lang="es-CR" sz="3200" dirty="0" err="1">
                <a:solidFill>
                  <a:prstClr val="black"/>
                </a:solidFill>
                <a:latin typeface="Century Gothic"/>
                <a:cs typeface="Century Gothic"/>
              </a:rPr>
              <a:t>ández</a:t>
            </a:r>
            <a:r>
              <a:rPr lang="es-CR" sz="3200" dirty="0">
                <a:solidFill>
                  <a:prstClr val="black"/>
                </a:solidFill>
                <a:latin typeface="Century Gothic"/>
                <a:cs typeface="Century Gothic"/>
              </a:rPr>
              <a:t>-Loría</a:t>
            </a:r>
            <a:endParaRPr lang="en-US" sz="3200" dirty="0">
              <a:solidFill>
                <a:prstClr val="black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667" dirty="0">
                <a:solidFill>
                  <a:prstClr val="black"/>
                </a:solidFill>
                <a:latin typeface="Century Gothic"/>
                <a:cs typeface="Century Gothic"/>
              </a:rPr>
              <a:t>(huge thanks to Foster Provost for many lessons and slides)</a:t>
            </a:r>
          </a:p>
          <a:p>
            <a:pPr algn="ctr"/>
            <a:endParaRPr lang="en-US" sz="2133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6005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1200" y="-25214"/>
            <a:ext cx="10972800" cy="931377"/>
          </a:xfrm>
          <a:prstGeom prst="rect">
            <a:avLst/>
          </a:prstGeom>
        </p:spPr>
        <p:txBody>
          <a:bodyPr vert="horz" lIns="108760" tIns="54380" rIns="108760" bIns="54380" rtlCol="0" anchor="b">
            <a:normAutofit/>
          </a:bodyPr>
          <a:lstStyle>
            <a:lvl1pPr algn="l" defTabSz="848588" rtl="0" eaLnBrk="1" latinLnBrk="0" hangingPunct="1">
              <a:spcBef>
                <a:spcPct val="0"/>
              </a:spcBef>
              <a:buNone/>
              <a:defRPr sz="3700" b="1" kern="1200">
                <a:solidFill>
                  <a:schemeClr val="accent6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3467" b="0" dirty="0">
                <a:solidFill>
                  <a:schemeClr val="tx1"/>
                </a:solidFill>
                <a:latin typeface="Helvetica"/>
                <a:cs typeface="Helvetica"/>
              </a:rPr>
              <a:t>Ad visibility as a “natural experiment”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508000" y="1997245"/>
            <a:ext cx="118403" cy="387404"/>
          </a:xfrm>
          <a:prstGeom prst="rect">
            <a:avLst/>
          </a:prstGeom>
          <a:noFill/>
        </p:spPr>
        <p:txBody>
          <a:bodyPr wrap="none" lIns="58597" tIns="29300" rIns="58597" bIns="29300" rtlCol="0">
            <a:spAutoFit/>
          </a:bodyPr>
          <a:lstStyle/>
          <a:p>
            <a:pPr defTabSz="543796"/>
            <a:endParaRPr lang="en-US" sz="2133" dirty="0">
              <a:solidFill>
                <a:prstClr val="black"/>
              </a:solidFill>
              <a:latin typeface="Century Gothic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010654"/>
            <a:ext cx="10871200" cy="4621209"/>
          </a:xfrm>
          <a:prstGeom prst="rect">
            <a:avLst/>
          </a:prstGeom>
        </p:spPr>
        <p:txBody>
          <a:bodyPr vert="horz" lIns="108760" tIns="54380" rIns="108760" bIns="54380" rtlCol="0">
            <a:normAutofit/>
          </a:bodyPr>
          <a:lstStyle>
            <a:lvl1pPr marL="636443" indent="-63644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58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1pPr>
            <a:lvl2pPr marL="1378955" indent="-530367" algn="l" defTabSz="848588" rtl="0" eaLnBrk="1" latinLnBrk="0" hangingPunct="1">
              <a:spcBef>
                <a:spcPct val="20000"/>
              </a:spcBef>
              <a:buFont typeface="Arial"/>
              <a:buChar char="–"/>
              <a:defRPr sz="5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2pPr>
            <a:lvl3pPr marL="2121471" indent="-42429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46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3pPr>
            <a:lvl4pPr marL="2970057" indent="-424293" algn="l" defTabSz="848588" rtl="0" eaLnBrk="1" latinLnBrk="0" hangingPunct="1">
              <a:spcBef>
                <a:spcPct val="20000"/>
              </a:spcBef>
              <a:buFont typeface="Arial"/>
              <a:buChar char="–"/>
              <a:defRPr sz="37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4pPr>
            <a:lvl5pPr marL="3818649" indent="-424293" algn="l" defTabSz="848588" rtl="0" eaLnBrk="1" latinLnBrk="0" hangingPunct="1">
              <a:spcBef>
                <a:spcPct val="20000"/>
              </a:spcBef>
              <a:buFont typeface="Arial"/>
              <a:buChar char="»"/>
              <a:defRPr sz="37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defRPr>
            </a:lvl5pPr>
            <a:lvl6pPr marL="4667237" indent="-42429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15825" indent="-42429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64413" indent="-42429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13001" indent="-424293" algn="l" defTabSz="848588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892"/>
              </a:spcBef>
              <a:buClr>
                <a:srgbClr val="FF6600"/>
              </a:buClr>
              <a:buSzPct val="110000"/>
              <a:buNone/>
            </a:pPr>
            <a:r>
              <a:rPr lang="en-US" sz="2533" b="1" dirty="0">
                <a:solidFill>
                  <a:schemeClr val="tx1"/>
                </a:solidFill>
                <a:latin typeface="Helvetica Neue Light"/>
                <a:cs typeface="Helvetica Neue Light"/>
              </a:rPr>
              <a:t>The naive analysis of comparing users who received ads with users who didn’t receive ads results in a drastic overestimation compared to an analysis that takes visibility into account.</a:t>
            </a:r>
            <a:endParaRPr lang="en-US" sz="2133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24951C-E02E-786E-4A9F-6393208DEDFC}"/>
              </a:ext>
            </a:extLst>
          </p:cNvPr>
          <p:cNvGrpSpPr/>
          <p:nvPr/>
        </p:nvGrpSpPr>
        <p:grpSpPr>
          <a:xfrm>
            <a:off x="1298962" y="2607356"/>
            <a:ext cx="10893038" cy="4250644"/>
            <a:chOff x="1298962" y="2607356"/>
            <a:chExt cx="10893038" cy="4250644"/>
          </a:xfrm>
        </p:grpSpPr>
        <p:pic>
          <p:nvPicPr>
            <p:cNvPr id="7" name="Picture 6" descr="unadjusted_positiv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962" y="2607356"/>
              <a:ext cx="9066021" cy="375958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68453" y="6519446"/>
              <a:ext cx="3823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Example thanks to Integral Ad Science (IAS).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D02EBBE-3012-4A5B-AF9E-81DD0980B560}"/>
              </a:ext>
            </a:extLst>
          </p:cNvPr>
          <p:cNvSpPr/>
          <p:nvPr/>
        </p:nvSpPr>
        <p:spPr>
          <a:xfrm>
            <a:off x="508001" y="6468534"/>
            <a:ext cx="290945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sz="2400"/>
          </a:p>
        </p:txBody>
      </p:sp>
    </p:spTree>
    <p:extLst>
      <p:ext uri="{BB962C8B-B14F-4D97-AF65-F5344CB8AC3E}">
        <p14:creationId xmlns:p14="http://schemas.microsoft.com/office/powerpoint/2010/main" val="398764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11200" y="-25214"/>
            <a:ext cx="10972800" cy="931377"/>
          </a:xfrm>
          <a:prstGeom prst="rect">
            <a:avLst/>
          </a:prstGeom>
        </p:spPr>
        <p:txBody>
          <a:bodyPr vert="horz" lIns="108760" tIns="54380" rIns="108760" bIns="54380" rtlCol="0" anchor="b">
            <a:normAutofit/>
          </a:bodyPr>
          <a:lstStyle>
            <a:lvl1pPr algn="l" defTabSz="848588" rtl="0" eaLnBrk="1" latinLnBrk="0" hangingPunct="1">
              <a:spcBef>
                <a:spcPct val="0"/>
              </a:spcBef>
              <a:buNone/>
              <a:defRPr sz="3700" b="1" kern="1200">
                <a:solidFill>
                  <a:schemeClr val="accent6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3467" b="0" dirty="0">
                <a:solidFill>
                  <a:schemeClr val="tx1"/>
                </a:solidFill>
                <a:latin typeface="Helvetica"/>
                <a:cs typeface="Helvetica"/>
              </a:rPr>
              <a:t>Validation of Campaign B with negative controls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508000" y="1997245"/>
            <a:ext cx="118403" cy="387404"/>
          </a:xfrm>
          <a:prstGeom prst="rect">
            <a:avLst/>
          </a:prstGeom>
          <a:noFill/>
        </p:spPr>
        <p:txBody>
          <a:bodyPr wrap="none" lIns="58597" tIns="29300" rIns="58597" bIns="29300" rtlCol="0">
            <a:spAutoFit/>
          </a:bodyPr>
          <a:lstStyle/>
          <a:p>
            <a:pPr defTabSz="543796"/>
            <a:endParaRPr lang="en-US" sz="2133" dirty="0">
              <a:solidFill>
                <a:prstClr val="black"/>
              </a:solidFill>
              <a:latin typeface="Century Gothic"/>
            </a:endParaRPr>
          </a:p>
        </p:txBody>
      </p:sp>
      <p:pic>
        <p:nvPicPr>
          <p:cNvPr id="9" name="Picture 8" descr="unadjusted_negative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" y="1452300"/>
            <a:ext cx="9887609" cy="4310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500FFD-EB57-4E94-BF45-8883D8326929}"/>
              </a:ext>
            </a:extLst>
          </p:cNvPr>
          <p:cNvSpPr/>
          <p:nvPr/>
        </p:nvSpPr>
        <p:spPr>
          <a:xfrm>
            <a:off x="508001" y="6468534"/>
            <a:ext cx="1106516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sz="2400"/>
          </a:p>
        </p:txBody>
      </p:sp>
    </p:spTree>
    <p:extLst>
      <p:ext uri="{BB962C8B-B14F-4D97-AF65-F5344CB8AC3E}">
        <p14:creationId xmlns:p14="http://schemas.microsoft.com/office/powerpoint/2010/main" val="97105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48BDF-3DC4-4500-A186-199E1A56E889}"/>
              </a:ext>
            </a:extLst>
          </p:cNvPr>
          <p:cNvSpPr/>
          <p:nvPr/>
        </p:nvSpPr>
        <p:spPr>
          <a:xfrm>
            <a:off x="508001" y="6468534"/>
            <a:ext cx="1106516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sz="24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1200" y="-25214"/>
            <a:ext cx="10972800" cy="931377"/>
          </a:xfrm>
          <a:prstGeom prst="rect">
            <a:avLst/>
          </a:prstGeom>
        </p:spPr>
        <p:txBody>
          <a:bodyPr vert="horz" lIns="108760" tIns="54380" rIns="108760" bIns="54380" rtlCol="0" anchor="b">
            <a:normAutofit/>
          </a:bodyPr>
          <a:lstStyle>
            <a:lvl1pPr algn="l" defTabSz="848588" rtl="0" eaLnBrk="1" latinLnBrk="0" hangingPunct="1">
              <a:spcBef>
                <a:spcPct val="0"/>
              </a:spcBef>
              <a:buNone/>
              <a:defRPr sz="3700" b="1" kern="1200">
                <a:solidFill>
                  <a:schemeClr val="accent6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3467" b="0" dirty="0">
                <a:solidFill>
                  <a:schemeClr val="tx1"/>
                </a:solidFill>
                <a:latin typeface="Helvetica"/>
                <a:cs typeface="Helvetica"/>
              </a:rPr>
              <a:t>Adjusted Lift*: </a:t>
            </a:r>
            <a:r>
              <a:rPr lang="es-419" sz="3467" b="0" dirty="0" err="1">
                <a:solidFill>
                  <a:schemeClr val="tx1"/>
                </a:solidFill>
                <a:latin typeface="Helvetica"/>
                <a:cs typeface="Helvetica"/>
              </a:rPr>
              <a:t>Campaign</a:t>
            </a:r>
            <a:r>
              <a:rPr lang="es-419" sz="3467" b="0" dirty="0">
                <a:solidFill>
                  <a:schemeClr val="tx1"/>
                </a:solidFill>
                <a:latin typeface="Helvetica"/>
                <a:cs typeface="Helvetica"/>
              </a:rPr>
              <a:t> B &amp; </a:t>
            </a:r>
            <a:r>
              <a:rPr lang="es-419" sz="3467" b="0" dirty="0" err="1">
                <a:solidFill>
                  <a:schemeClr val="tx1"/>
                </a:solidFill>
                <a:latin typeface="Helvetica"/>
                <a:cs typeface="Helvetica"/>
              </a:rPr>
              <a:t>Negative</a:t>
            </a:r>
            <a:r>
              <a:rPr lang="es-419" sz="3467" b="0" dirty="0">
                <a:solidFill>
                  <a:schemeClr val="tx1"/>
                </a:solidFill>
                <a:latin typeface="Helvetica"/>
                <a:cs typeface="Helvetica"/>
              </a:rPr>
              <a:t> </a:t>
            </a:r>
            <a:r>
              <a:rPr lang="es-419" sz="3467" b="0" dirty="0" err="1">
                <a:solidFill>
                  <a:schemeClr val="tx1"/>
                </a:solidFill>
                <a:latin typeface="Helvetica"/>
                <a:cs typeface="Helvetica"/>
              </a:rPr>
              <a:t>Controls</a:t>
            </a:r>
            <a:endParaRPr lang="es-419" sz="3467" b="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508000" y="1997245"/>
            <a:ext cx="118403" cy="387404"/>
          </a:xfrm>
          <a:prstGeom prst="rect">
            <a:avLst/>
          </a:prstGeom>
          <a:noFill/>
        </p:spPr>
        <p:txBody>
          <a:bodyPr wrap="none" lIns="58597" tIns="29300" rIns="58597" bIns="29300" rtlCol="0">
            <a:spAutoFit/>
          </a:bodyPr>
          <a:lstStyle/>
          <a:p>
            <a:pPr defTabSz="543796"/>
            <a:endParaRPr lang="en-US" sz="2133" dirty="0">
              <a:solidFill>
                <a:prstClr val="black"/>
              </a:solidFill>
              <a:latin typeface="Century Gothic"/>
            </a:endParaRPr>
          </a:p>
        </p:txBody>
      </p:sp>
      <p:pic>
        <p:nvPicPr>
          <p:cNvPr id="7" name="Picture 6" descr="adjusted_negative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85" y="1358179"/>
            <a:ext cx="10559031" cy="4603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8525" y="6437436"/>
            <a:ext cx="707347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133" dirty="0"/>
              <a:t>*Use natural experiment + add controls for other confounders</a:t>
            </a:r>
          </a:p>
        </p:txBody>
      </p:sp>
    </p:spTree>
    <p:extLst>
      <p:ext uri="{BB962C8B-B14F-4D97-AF65-F5344CB8AC3E}">
        <p14:creationId xmlns:p14="http://schemas.microsoft.com/office/powerpoint/2010/main" val="84751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B281CBC-4EF5-9904-7058-69DD1EF1A14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85A987E0-BD88-C64E-85B0-A8ED11E31DD8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pic>
        <p:nvPicPr>
          <p:cNvPr id="3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E8B31307-7DF8-C256-5898-C8CC434F3A1A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0737" t="7566" r="28060" b="60843"/>
          <a:stretch/>
        </p:blipFill>
        <p:spPr>
          <a:xfrm>
            <a:off x="6336269" y="931804"/>
            <a:ext cx="2461447" cy="181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8C37F-A81F-4165-3719-C3523E53C4CC}"/>
              </a:ext>
            </a:extLst>
          </p:cNvPr>
          <p:cNvSpPr txBox="1"/>
          <p:nvPr/>
        </p:nvSpPr>
        <p:spPr>
          <a:xfrm>
            <a:off x="6463871" y="1388950"/>
            <a:ext cx="217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Improve</a:t>
            </a:r>
          </a:p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(Decision Making)</a:t>
            </a:r>
          </a:p>
        </p:txBody>
      </p:sp>
      <p:pic>
        <p:nvPicPr>
          <p:cNvPr id="8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2C5043FE-0063-6702-7D23-828145099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9288" t="6718" r="49161" b="61691"/>
          <a:stretch/>
        </p:blipFill>
        <p:spPr>
          <a:xfrm>
            <a:off x="3878279" y="908874"/>
            <a:ext cx="2473771" cy="1794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9626D-4335-3F31-2F9A-36D31319E936}"/>
              </a:ext>
            </a:extLst>
          </p:cNvPr>
          <p:cNvSpPr txBox="1"/>
          <p:nvPr/>
        </p:nvSpPr>
        <p:spPr>
          <a:xfrm>
            <a:off x="4143747" y="1425574"/>
            <a:ext cx="19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Understand</a:t>
            </a:r>
          </a:p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(Often Causal)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D045C-956E-9611-4C75-0D51F81BABF9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340BE4-498E-53E9-E37F-F0618BCEDE79}"/>
              </a:ext>
            </a:extLst>
          </p:cNvPr>
          <p:cNvCxnSpPr>
            <a:cxnSpLocks/>
          </p:cNvCxnSpPr>
          <p:nvPr/>
        </p:nvCxnSpPr>
        <p:spPr>
          <a:xfrm flipV="1">
            <a:off x="8875059" y="2607646"/>
            <a:ext cx="493059" cy="54143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D97A56-79CC-4CC0-5353-1D0C8187A181}"/>
              </a:ext>
            </a:extLst>
          </p:cNvPr>
          <p:cNvSpPr txBox="1"/>
          <p:nvPr/>
        </p:nvSpPr>
        <p:spPr>
          <a:xfrm>
            <a:off x="1847989" y="3269057"/>
            <a:ext cx="9079227" cy="1231072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just"/>
            <a:r>
              <a:rPr lang="en-US" sz="2400" dirty="0"/>
              <a:t>As we invest in data and analytics for a project, we </a:t>
            </a:r>
            <a:r>
              <a:rPr lang="en-US" sz="2400" u="sng" dirty="0"/>
              <a:t>enable</a:t>
            </a:r>
            <a:r>
              <a:rPr lang="en-US" sz="2400" dirty="0"/>
              <a:t> new applications and the opportunity to create other data-driven solutions with substantially less investment. </a:t>
            </a:r>
          </a:p>
        </p:txBody>
      </p:sp>
      <p:pic>
        <p:nvPicPr>
          <p:cNvPr id="20" name="Picture 2" descr="netflix y hbo Descuento online OFF 65%">
            <a:extLst>
              <a:ext uri="{FF2B5EF4-FFF2-40B4-BE49-F238E27FC236}">
                <a16:creationId xmlns:a16="http://schemas.microsoft.com/office/drawing/2014/main" id="{A9B83BF7-AC44-EAC0-E315-269C36486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4" b="36128"/>
          <a:stretch/>
        </p:blipFill>
        <p:spPr bwMode="auto">
          <a:xfrm>
            <a:off x="6346910" y="5619389"/>
            <a:ext cx="3853482" cy="5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Business Wars – FOUNDERS SAUCE">
            <a:extLst>
              <a:ext uri="{FF2B5EF4-FFF2-40B4-BE49-F238E27FC236}">
                <a16:creationId xmlns:a16="http://schemas.microsoft.com/office/drawing/2014/main" id="{1D4E29DE-0488-F444-1974-5190CA5F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77" y="4761058"/>
            <a:ext cx="2828322" cy="161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ase Study: Netflix vs. Blockbuster - Dune">
            <a:extLst>
              <a:ext uri="{FF2B5EF4-FFF2-40B4-BE49-F238E27FC236}">
                <a16:creationId xmlns:a16="http://schemas.microsoft.com/office/drawing/2014/main" id="{307C9034-58D7-6767-EF4E-2A9742C1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38" y="4468604"/>
            <a:ext cx="3030827" cy="9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CD43F2A4-93CD-A6A5-05F1-E4958F86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8" y="1686470"/>
            <a:ext cx="2169459" cy="6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4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B281CBC-4EF5-9904-7058-69DD1EF1A14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85A987E0-BD88-C64E-85B0-A8ED11E31DD8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D045C-956E-9611-4C75-0D51F81BABF9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340BE4-498E-53E9-E37F-F0618BCEDE79}"/>
              </a:ext>
            </a:extLst>
          </p:cNvPr>
          <p:cNvCxnSpPr>
            <a:cxnSpLocks/>
          </p:cNvCxnSpPr>
          <p:nvPr/>
        </p:nvCxnSpPr>
        <p:spPr>
          <a:xfrm flipV="1">
            <a:off x="8875059" y="2607646"/>
            <a:ext cx="493059" cy="54143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D97A56-79CC-4CC0-5353-1D0C8187A181}"/>
              </a:ext>
            </a:extLst>
          </p:cNvPr>
          <p:cNvSpPr txBox="1"/>
          <p:nvPr/>
        </p:nvSpPr>
        <p:spPr>
          <a:xfrm>
            <a:off x="1847989" y="3269057"/>
            <a:ext cx="9079227" cy="1231072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just"/>
            <a:r>
              <a:rPr lang="en-US" sz="2400" dirty="0"/>
              <a:t>As we invest in data and analytics for a project, we </a:t>
            </a:r>
            <a:r>
              <a:rPr lang="en-US" sz="2400" u="sng" dirty="0"/>
              <a:t>enable</a:t>
            </a:r>
            <a:r>
              <a:rPr lang="en-US" sz="2400" dirty="0"/>
              <a:t> new applications and the opportunity to create other data-driven solutions with substantially less investment. </a:t>
            </a:r>
          </a:p>
        </p:txBody>
      </p:sp>
      <p:pic>
        <p:nvPicPr>
          <p:cNvPr id="20" name="Picture 2" descr="netflix y hbo Descuento online OFF 65%">
            <a:extLst>
              <a:ext uri="{FF2B5EF4-FFF2-40B4-BE49-F238E27FC236}">
                <a16:creationId xmlns:a16="http://schemas.microsoft.com/office/drawing/2014/main" id="{A9B83BF7-AC44-EAC0-E315-269C36486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4" b="36128"/>
          <a:stretch/>
        </p:blipFill>
        <p:spPr bwMode="auto">
          <a:xfrm>
            <a:off x="6346910" y="5619389"/>
            <a:ext cx="3853482" cy="5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Business Wars – FOUNDERS SAUCE">
            <a:extLst>
              <a:ext uri="{FF2B5EF4-FFF2-40B4-BE49-F238E27FC236}">
                <a16:creationId xmlns:a16="http://schemas.microsoft.com/office/drawing/2014/main" id="{1D4E29DE-0488-F444-1974-5190CA5F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77" y="4761058"/>
            <a:ext cx="2828322" cy="161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ase Study: Netflix vs. Blockbuster - Dune">
            <a:extLst>
              <a:ext uri="{FF2B5EF4-FFF2-40B4-BE49-F238E27FC236}">
                <a16:creationId xmlns:a16="http://schemas.microsoft.com/office/drawing/2014/main" id="{307C9034-58D7-6767-EF4E-2A9742C1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38" y="4468604"/>
            <a:ext cx="3030827" cy="9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B6394A4-CC99-CEF9-402C-960EEE11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8" y="1686470"/>
            <a:ext cx="2169459" cy="6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otify Review | PCMag">
            <a:extLst>
              <a:ext uri="{FF2B5EF4-FFF2-40B4-BE49-F238E27FC236}">
                <a16:creationId xmlns:a16="http://schemas.microsoft.com/office/drawing/2014/main" id="{080FDFAA-52A8-242C-04A3-05365EA9B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50" y="1080264"/>
            <a:ext cx="2714949" cy="15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E7235927-CBA4-362A-AD69-A70457EC6A0D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0737" t="7566" r="28060" b="60843"/>
          <a:stretch/>
        </p:blipFill>
        <p:spPr>
          <a:xfrm>
            <a:off x="6336269" y="931804"/>
            <a:ext cx="2461447" cy="1813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7F4C7F-DA15-7E0C-0E6F-C3E435221C6F}"/>
              </a:ext>
            </a:extLst>
          </p:cNvPr>
          <p:cNvSpPr txBox="1"/>
          <p:nvPr/>
        </p:nvSpPr>
        <p:spPr>
          <a:xfrm>
            <a:off x="6463871" y="1388950"/>
            <a:ext cx="217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Improve</a:t>
            </a:r>
          </a:p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(Decision Making)</a:t>
            </a:r>
          </a:p>
        </p:txBody>
      </p:sp>
    </p:spTree>
    <p:extLst>
      <p:ext uri="{BB962C8B-B14F-4D97-AF65-F5344CB8AC3E}">
        <p14:creationId xmlns:p14="http://schemas.microsoft.com/office/powerpoint/2010/main" val="272848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B281CBC-4EF5-9904-7058-69DD1EF1A14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85A987E0-BD88-C64E-85B0-A8ED11E31DD8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D045C-956E-9611-4C75-0D51F81BABF9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340BE4-498E-53E9-E37F-F0618BCEDE79}"/>
              </a:ext>
            </a:extLst>
          </p:cNvPr>
          <p:cNvCxnSpPr>
            <a:cxnSpLocks/>
          </p:cNvCxnSpPr>
          <p:nvPr/>
        </p:nvCxnSpPr>
        <p:spPr>
          <a:xfrm flipV="1">
            <a:off x="8875059" y="2607646"/>
            <a:ext cx="493059" cy="541432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D97A56-79CC-4CC0-5353-1D0C8187A181}"/>
              </a:ext>
            </a:extLst>
          </p:cNvPr>
          <p:cNvSpPr txBox="1"/>
          <p:nvPr/>
        </p:nvSpPr>
        <p:spPr>
          <a:xfrm>
            <a:off x="1847989" y="3269057"/>
            <a:ext cx="9079227" cy="1231072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just"/>
            <a:r>
              <a:rPr lang="en-US" sz="2400" dirty="0"/>
              <a:t>As we invest in data and analytics for a project, we </a:t>
            </a:r>
            <a:r>
              <a:rPr lang="en-US" sz="2400" u="sng" dirty="0"/>
              <a:t>enable</a:t>
            </a:r>
            <a:r>
              <a:rPr lang="en-US" sz="2400" dirty="0"/>
              <a:t> new applications and the opportunity to create other data-driven solutions with substantially less investment. </a:t>
            </a:r>
          </a:p>
        </p:txBody>
      </p:sp>
      <p:pic>
        <p:nvPicPr>
          <p:cNvPr id="20" name="Picture 2" descr="netflix y hbo Descuento online OFF 65%">
            <a:extLst>
              <a:ext uri="{FF2B5EF4-FFF2-40B4-BE49-F238E27FC236}">
                <a16:creationId xmlns:a16="http://schemas.microsoft.com/office/drawing/2014/main" id="{A9B83BF7-AC44-EAC0-E315-269C36486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74" b="36128"/>
          <a:stretch/>
        </p:blipFill>
        <p:spPr bwMode="auto">
          <a:xfrm>
            <a:off x="6346910" y="5619389"/>
            <a:ext cx="3853482" cy="5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Business Wars – FOUNDERS SAUCE">
            <a:extLst>
              <a:ext uri="{FF2B5EF4-FFF2-40B4-BE49-F238E27FC236}">
                <a16:creationId xmlns:a16="http://schemas.microsoft.com/office/drawing/2014/main" id="{1D4E29DE-0488-F444-1974-5190CA5F6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77" y="4761058"/>
            <a:ext cx="2828322" cy="161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ase Study: Netflix vs. Blockbuster - Dune">
            <a:extLst>
              <a:ext uri="{FF2B5EF4-FFF2-40B4-BE49-F238E27FC236}">
                <a16:creationId xmlns:a16="http://schemas.microsoft.com/office/drawing/2014/main" id="{307C9034-58D7-6767-EF4E-2A9742C16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238" y="4468604"/>
            <a:ext cx="3030827" cy="9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1B6394A4-CC99-CEF9-402C-960EEE11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8" y="1686470"/>
            <a:ext cx="2169459" cy="6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otify Review | PCMag">
            <a:extLst>
              <a:ext uri="{FF2B5EF4-FFF2-40B4-BE49-F238E27FC236}">
                <a16:creationId xmlns:a16="http://schemas.microsoft.com/office/drawing/2014/main" id="{080FDFAA-52A8-242C-04A3-05365EA9B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50" y="1080264"/>
            <a:ext cx="2714949" cy="152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OpenAI ChatGPT? Simply Explained (With Video) - LearnWoo">
            <a:extLst>
              <a:ext uri="{FF2B5EF4-FFF2-40B4-BE49-F238E27FC236}">
                <a16:creationId xmlns:a16="http://schemas.microsoft.com/office/drawing/2014/main" id="{D21F6320-08FB-6949-FC45-E29547A8A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7" t="8706" r="25686" b="33340"/>
          <a:stretch/>
        </p:blipFill>
        <p:spPr bwMode="auto">
          <a:xfrm>
            <a:off x="5996615" y="1199983"/>
            <a:ext cx="2277036" cy="164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3C0BB-D34A-8653-61B7-ABFA03CD4815}"/>
              </a:ext>
            </a:extLst>
          </p:cNvPr>
          <p:cNvSpPr txBox="1"/>
          <p:nvPr/>
        </p:nvSpPr>
        <p:spPr>
          <a:xfrm>
            <a:off x="8048804" y="859366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4400" dirty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9171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4319161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#2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-apple-system"/>
              </a:rPr>
              <a:t>There are two important processes in predictive analytics: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creating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 and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using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 models. </a:t>
            </a:r>
            <a:br>
              <a:rPr lang="en-US" sz="4400" dirty="0">
                <a:solidFill>
                  <a:srgbClr val="000000"/>
                </a:solidFill>
                <a:latin typeface="-apple-system"/>
              </a:rPr>
            </a:br>
            <a:r>
              <a:rPr lang="en-US" sz="4400" dirty="0">
                <a:solidFill>
                  <a:srgbClr val="000000"/>
                </a:solidFill>
                <a:latin typeface="-apple-system"/>
              </a:rPr>
              <a:t>Understanding how they differ and relate is key for formulating predictive analytics solutions.</a:t>
            </a:r>
          </a:p>
        </p:txBody>
      </p:sp>
    </p:spTree>
    <p:extLst>
      <p:ext uri="{BB962C8B-B14F-4D97-AF65-F5344CB8AC3E}">
        <p14:creationId xmlns:p14="http://schemas.microsoft.com/office/powerpoint/2010/main" val="285860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1EF93-9B94-9947-82F0-8D5D25FB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/>
              <a:t>Using</a:t>
            </a:r>
            <a:r>
              <a:rPr lang="en-US" sz="4000" dirty="0"/>
              <a:t> an AI system for decision-making</a:t>
            </a:r>
            <a:endParaRPr lang="en-US" sz="4000" u="sng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AFC4502-6091-EB4D-82E7-8C74F578A646}"/>
              </a:ext>
            </a:extLst>
          </p:cNvPr>
          <p:cNvSpPr/>
          <p:nvPr/>
        </p:nvSpPr>
        <p:spPr>
          <a:xfrm>
            <a:off x="4220470" y="3368530"/>
            <a:ext cx="507227" cy="132977"/>
          </a:xfrm>
          <a:custGeom>
            <a:avLst/>
            <a:gdLst>
              <a:gd name="connsiteX0" fmla="*/ 0 w 507227"/>
              <a:gd name="connsiteY0" fmla="*/ 33244 h 132977"/>
              <a:gd name="connsiteX1" fmla="*/ 382269 w 507227"/>
              <a:gd name="connsiteY1" fmla="*/ 33244 h 132977"/>
              <a:gd name="connsiteX2" fmla="*/ 382269 w 507227"/>
              <a:gd name="connsiteY2" fmla="*/ 0 h 132977"/>
              <a:gd name="connsiteX3" fmla="*/ 507227 w 507227"/>
              <a:gd name="connsiteY3" fmla="*/ 66489 h 132977"/>
              <a:gd name="connsiteX4" fmla="*/ 382269 w 507227"/>
              <a:gd name="connsiteY4" fmla="*/ 132977 h 132977"/>
              <a:gd name="connsiteX5" fmla="*/ 382269 w 507227"/>
              <a:gd name="connsiteY5" fmla="*/ 99733 h 132977"/>
              <a:gd name="connsiteX6" fmla="*/ 0 w 507227"/>
              <a:gd name="connsiteY6" fmla="*/ 99733 h 132977"/>
              <a:gd name="connsiteX7" fmla="*/ 0 w 507227"/>
              <a:gd name="connsiteY7" fmla="*/ 33244 h 1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27" h="132977" extrusionOk="0">
                <a:moveTo>
                  <a:pt x="0" y="33244"/>
                </a:moveTo>
                <a:cubicBezTo>
                  <a:pt x="138576" y="44405"/>
                  <a:pt x="281251" y="39622"/>
                  <a:pt x="382269" y="33244"/>
                </a:cubicBezTo>
                <a:cubicBezTo>
                  <a:pt x="383210" y="17761"/>
                  <a:pt x="383498" y="6412"/>
                  <a:pt x="382269" y="0"/>
                </a:cubicBezTo>
                <a:cubicBezTo>
                  <a:pt x="423714" y="13398"/>
                  <a:pt x="450026" y="29685"/>
                  <a:pt x="507227" y="66489"/>
                </a:cubicBezTo>
                <a:cubicBezTo>
                  <a:pt x="453686" y="93046"/>
                  <a:pt x="424440" y="116878"/>
                  <a:pt x="382269" y="132977"/>
                </a:cubicBezTo>
                <a:cubicBezTo>
                  <a:pt x="380581" y="124161"/>
                  <a:pt x="379399" y="109022"/>
                  <a:pt x="382269" y="99733"/>
                </a:cubicBezTo>
                <a:cubicBezTo>
                  <a:pt x="280738" y="91045"/>
                  <a:pt x="144307" y="119312"/>
                  <a:pt x="0" y="99733"/>
                </a:cubicBezTo>
                <a:cubicBezTo>
                  <a:pt x="3833" y="90580"/>
                  <a:pt x="2835" y="50498"/>
                  <a:pt x="0" y="33244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E5FA160-3D5E-D74C-9313-FB0395EE539C}"/>
              </a:ext>
            </a:extLst>
          </p:cNvPr>
          <p:cNvSpPr/>
          <p:nvPr/>
        </p:nvSpPr>
        <p:spPr>
          <a:xfrm>
            <a:off x="7489641" y="3356825"/>
            <a:ext cx="469784" cy="133105"/>
          </a:xfrm>
          <a:custGeom>
            <a:avLst/>
            <a:gdLst>
              <a:gd name="connsiteX0" fmla="*/ 0 w 469784"/>
              <a:gd name="connsiteY0" fmla="*/ 33276 h 133105"/>
              <a:gd name="connsiteX1" fmla="*/ 344705 w 469784"/>
              <a:gd name="connsiteY1" fmla="*/ 33276 h 133105"/>
              <a:gd name="connsiteX2" fmla="*/ 344705 w 469784"/>
              <a:gd name="connsiteY2" fmla="*/ 0 h 133105"/>
              <a:gd name="connsiteX3" fmla="*/ 469784 w 469784"/>
              <a:gd name="connsiteY3" fmla="*/ 66553 h 133105"/>
              <a:gd name="connsiteX4" fmla="*/ 344705 w 469784"/>
              <a:gd name="connsiteY4" fmla="*/ 133105 h 133105"/>
              <a:gd name="connsiteX5" fmla="*/ 344705 w 469784"/>
              <a:gd name="connsiteY5" fmla="*/ 99829 h 133105"/>
              <a:gd name="connsiteX6" fmla="*/ 0 w 469784"/>
              <a:gd name="connsiteY6" fmla="*/ 99829 h 133105"/>
              <a:gd name="connsiteX7" fmla="*/ 0 w 469784"/>
              <a:gd name="connsiteY7" fmla="*/ 33276 h 1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784" h="133105" extrusionOk="0">
                <a:moveTo>
                  <a:pt x="0" y="33276"/>
                </a:moveTo>
                <a:cubicBezTo>
                  <a:pt x="81438" y="49785"/>
                  <a:pt x="246365" y="41019"/>
                  <a:pt x="344705" y="33276"/>
                </a:cubicBezTo>
                <a:cubicBezTo>
                  <a:pt x="345730" y="28874"/>
                  <a:pt x="345796" y="12339"/>
                  <a:pt x="344705" y="0"/>
                </a:cubicBezTo>
                <a:cubicBezTo>
                  <a:pt x="380895" y="9330"/>
                  <a:pt x="411087" y="41041"/>
                  <a:pt x="469784" y="66553"/>
                </a:cubicBezTo>
                <a:cubicBezTo>
                  <a:pt x="445932" y="89021"/>
                  <a:pt x="385642" y="109876"/>
                  <a:pt x="344705" y="133105"/>
                </a:cubicBezTo>
                <a:cubicBezTo>
                  <a:pt x="347604" y="119345"/>
                  <a:pt x="344966" y="114410"/>
                  <a:pt x="344705" y="99829"/>
                </a:cubicBezTo>
                <a:cubicBezTo>
                  <a:pt x="283294" y="95741"/>
                  <a:pt x="166167" y="112895"/>
                  <a:pt x="0" y="99829"/>
                </a:cubicBezTo>
                <a:cubicBezTo>
                  <a:pt x="3892" y="76750"/>
                  <a:pt x="-5609" y="65680"/>
                  <a:pt x="0" y="3327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7B1609-85E7-284A-8B3E-9AE8919FDC38}"/>
              </a:ext>
            </a:extLst>
          </p:cNvPr>
          <p:cNvGrpSpPr/>
          <p:nvPr/>
        </p:nvGrpSpPr>
        <p:grpSpPr>
          <a:xfrm>
            <a:off x="8424270" y="2689991"/>
            <a:ext cx="1635999" cy="1635999"/>
            <a:chOff x="10292573" y="4356344"/>
            <a:chExt cx="1635999" cy="1635999"/>
          </a:xfrm>
        </p:grpSpPr>
        <p:pic>
          <p:nvPicPr>
            <p:cNvPr id="20" name="Picture 19" descr="A black and white drawing of a tree&#10;&#10;Description automatically generated with low confidence">
              <a:extLst>
                <a:ext uri="{FF2B5EF4-FFF2-40B4-BE49-F238E27FC236}">
                  <a16:creationId xmlns:a16="http://schemas.microsoft.com/office/drawing/2014/main" id="{B54FB2FB-931B-E44E-9057-C499873DE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92573" y="4356344"/>
              <a:ext cx="1635999" cy="163599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97DC66-C15F-3F43-8F5D-02D91795461E}"/>
                </a:ext>
              </a:extLst>
            </p:cNvPr>
            <p:cNvSpPr txBox="1"/>
            <p:nvPr/>
          </p:nvSpPr>
          <p:spPr>
            <a:xfrm>
              <a:off x="10436229" y="4995584"/>
              <a:ext cx="133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Action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3DA06CB-A5A5-3144-A026-2A03564992CD}"/>
              </a:ext>
            </a:extLst>
          </p:cNvPr>
          <p:cNvSpPr txBox="1"/>
          <p:nvPr/>
        </p:nvSpPr>
        <p:spPr>
          <a:xfrm>
            <a:off x="2584718" y="4348676"/>
            <a:ext cx="1634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Print" panose="02000800000000000000" pitchFamily="2" charset="0"/>
              </a:rPr>
              <a:t>Data Instance</a:t>
            </a:r>
          </a:p>
        </p:txBody>
      </p:sp>
      <p:pic>
        <p:nvPicPr>
          <p:cNvPr id="40" name="Content Placeholder 3" descr="ex_machina.jpg">
            <a:extLst>
              <a:ext uri="{FF2B5EF4-FFF2-40B4-BE49-F238E27FC236}">
                <a16:creationId xmlns:a16="http://schemas.microsoft.com/office/drawing/2014/main" id="{3ADBA061-0528-814C-88B8-7CD5E7979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84" t="549" r="27315" b="549"/>
          <a:stretch/>
        </p:blipFill>
        <p:spPr>
          <a:xfrm>
            <a:off x="5192543" y="2551718"/>
            <a:ext cx="1832252" cy="1761606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E8A656-6BD2-FE4C-8EEE-43D5BD9CABE2}"/>
              </a:ext>
            </a:extLst>
          </p:cNvPr>
          <p:cNvSpPr txBox="1"/>
          <p:nvPr/>
        </p:nvSpPr>
        <p:spPr>
          <a:xfrm>
            <a:off x="2158444" y="4651153"/>
            <a:ext cx="2440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Segoe Print" panose="02000800000000000000" pitchFamily="2" charset="0"/>
              </a:rPr>
              <a:t>Example: a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65C850-0F62-1A49-A7D6-777AB74A7647}"/>
              </a:ext>
            </a:extLst>
          </p:cNvPr>
          <p:cNvSpPr txBox="1"/>
          <p:nvPr/>
        </p:nvSpPr>
        <p:spPr>
          <a:xfrm>
            <a:off x="7630082" y="4346923"/>
            <a:ext cx="340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Print" panose="02000800000000000000" pitchFamily="2" charset="0"/>
              </a:rPr>
              <a:t>Example: give retention offer (or not)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DAC4F-8A40-2544-8B14-714DDBC7A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430" y="2588334"/>
            <a:ext cx="696194" cy="170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BF4CE7-744A-4187-A63F-EF240FB15333}"/>
              </a:ext>
            </a:extLst>
          </p:cNvPr>
          <p:cNvGrpSpPr/>
          <p:nvPr/>
        </p:nvGrpSpPr>
        <p:grpSpPr>
          <a:xfrm>
            <a:off x="627083" y="1690688"/>
            <a:ext cx="10775269" cy="4381659"/>
            <a:chOff x="519292" y="1690688"/>
            <a:chExt cx="10775269" cy="438165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8C5CC6E-84AB-42A5-8D35-FF0A40BCA72F}"/>
                </a:ext>
              </a:extLst>
            </p:cNvPr>
            <p:cNvGrpSpPr/>
            <p:nvPr/>
          </p:nvGrpSpPr>
          <p:grpSpPr>
            <a:xfrm>
              <a:off x="4815680" y="4264030"/>
              <a:ext cx="2374533" cy="1396717"/>
              <a:chOff x="5053201" y="4633190"/>
              <a:chExt cx="2374533" cy="139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D58B8-4474-416D-913D-6C5278909D14}"/>
                  </a:ext>
                </a:extLst>
              </p:cNvPr>
              <p:cNvSpPr txBox="1"/>
              <p:nvPr/>
            </p:nvSpPr>
            <p:spPr>
              <a:xfrm>
                <a:off x="5053201" y="5691353"/>
                <a:ext cx="23745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Prediction/Inference</a:t>
                </a:r>
              </a:p>
            </p:txBody>
          </p:sp>
          <p:pic>
            <p:nvPicPr>
              <p:cNvPr id="38" name="Picture 37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4811EBB8-7321-4D59-928A-A0D24067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05188" y="4633190"/>
                <a:ext cx="919825" cy="1082626"/>
              </a:xfrm>
              <a:prstGeom prst="rect">
                <a:avLst/>
              </a:prstGeom>
            </p:spPr>
          </p:pic>
        </p:grpSp>
        <p:sp>
          <p:nvSpPr>
            <p:cNvPr id="39" name="Right Arrow 8">
              <a:extLst>
                <a:ext uri="{FF2B5EF4-FFF2-40B4-BE49-F238E27FC236}">
                  <a16:creationId xmlns:a16="http://schemas.microsoft.com/office/drawing/2014/main" id="{7853E53B-ABD4-4F35-92EC-19241B35DD6C}"/>
                </a:ext>
              </a:extLst>
            </p:cNvPr>
            <p:cNvSpPr/>
            <p:nvPr/>
          </p:nvSpPr>
          <p:spPr>
            <a:xfrm>
              <a:off x="2137800" y="4812970"/>
              <a:ext cx="507227" cy="132977"/>
            </a:xfrm>
            <a:custGeom>
              <a:avLst/>
              <a:gdLst>
                <a:gd name="connsiteX0" fmla="*/ 0 w 507227"/>
                <a:gd name="connsiteY0" fmla="*/ 33244 h 132977"/>
                <a:gd name="connsiteX1" fmla="*/ 382269 w 507227"/>
                <a:gd name="connsiteY1" fmla="*/ 33244 h 132977"/>
                <a:gd name="connsiteX2" fmla="*/ 382269 w 507227"/>
                <a:gd name="connsiteY2" fmla="*/ 0 h 132977"/>
                <a:gd name="connsiteX3" fmla="*/ 507227 w 507227"/>
                <a:gd name="connsiteY3" fmla="*/ 66489 h 132977"/>
                <a:gd name="connsiteX4" fmla="*/ 382269 w 507227"/>
                <a:gd name="connsiteY4" fmla="*/ 132977 h 132977"/>
                <a:gd name="connsiteX5" fmla="*/ 382269 w 507227"/>
                <a:gd name="connsiteY5" fmla="*/ 99733 h 132977"/>
                <a:gd name="connsiteX6" fmla="*/ 0 w 507227"/>
                <a:gd name="connsiteY6" fmla="*/ 99733 h 132977"/>
                <a:gd name="connsiteX7" fmla="*/ 0 w 507227"/>
                <a:gd name="connsiteY7" fmla="*/ 33244 h 1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227" h="132977" extrusionOk="0">
                  <a:moveTo>
                    <a:pt x="0" y="33244"/>
                  </a:moveTo>
                  <a:cubicBezTo>
                    <a:pt x="138576" y="44405"/>
                    <a:pt x="281251" y="39622"/>
                    <a:pt x="382269" y="33244"/>
                  </a:cubicBezTo>
                  <a:cubicBezTo>
                    <a:pt x="383210" y="17761"/>
                    <a:pt x="383498" y="6412"/>
                    <a:pt x="382269" y="0"/>
                  </a:cubicBezTo>
                  <a:cubicBezTo>
                    <a:pt x="423714" y="13398"/>
                    <a:pt x="450026" y="29685"/>
                    <a:pt x="507227" y="66489"/>
                  </a:cubicBezTo>
                  <a:cubicBezTo>
                    <a:pt x="453686" y="93046"/>
                    <a:pt x="424440" y="116878"/>
                    <a:pt x="382269" y="132977"/>
                  </a:cubicBezTo>
                  <a:cubicBezTo>
                    <a:pt x="380581" y="124161"/>
                    <a:pt x="379399" y="109022"/>
                    <a:pt x="382269" y="99733"/>
                  </a:cubicBezTo>
                  <a:cubicBezTo>
                    <a:pt x="280738" y="91045"/>
                    <a:pt x="144307" y="119312"/>
                    <a:pt x="0" y="99733"/>
                  </a:cubicBezTo>
                  <a:cubicBezTo>
                    <a:pt x="3833" y="90580"/>
                    <a:pt x="2835" y="50498"/>
                    <a:pt x="0" y="33244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9">
              <a:extLst>
                <a:ext uri="{FF2B5EF4-FFF2-40B4-BE49-F238E27FC236}">
                  <a16:creationId xmlns:a16="http://schemas.microsoft.com/office/drawing/2014/main" id="{7B21DB41-0700-4B13-AD43-39AEAB675FB1}"/>
                </a:ext>
              </a:extLst>
            </p:cNvPr>
            <p:cNvSpPr/>
            <p:nvPr/>
          </p:nvSpPr>
          <p:spPr>
            <a:xfrm>
              <a:off x="4656990" y="4817163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10">
              <a:extLst>
                <a:ext uri="{FF2B5EF4-FFF2-40B4-BE49-F238E27FC236}">
                  <a16:creationId xmlns:a16="http://schemas.microsoft.com/office/drawing/2014/main" id="{BD5E7DF1-AEA7-4879-8116-0E088FC09A26}"/>
                </a:ext>
              </a:extLst>
            </p:cNvPr>
            <p:cNvSpPr/>
            <p:nvPr/>
          </p:nvSpPr>
          <p:spPr>
            <a:xfrm>
              <a:off x="6540883" y="4821514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B87124-6A1F-437E-A1BE-F00C21795CE8}"/>
                </a:ext>
              </a:extLst>
            </p:cNvPr>
            <p:cNvGrpSpPr/>
            <p:nvPr/>
          </p:nvGrpSpPr>
          <p:grpSpPr>
            <a:xfrm>
              <a:off x="3052622" y="4064431"/>
              <a:ext cx="1413940" cy="2007916"/>
              <a:chOff x="3609167" y="4343386"/>
              <a:chExt cx="1413940" cy="2007916"/>
            </a:xfrm>
          </p:grpSpPr>
          <p:pic>
            <p:nvPicPr>
              <p:cNvPr id="46" name="Picture 45" descr="Shape, circle&#10;&#10;Description automatically generated">
                <a:extLst>
                  <a:ext uri="{FF2B5EF4-FFF2-40B4-BE49-F238E27FC236}">
                    <a16:creationId xmlns:a16="http://schemas.microsoft.com/office/drawing/2014/main" id="{6B83C36F-A30F-41C6-8640-568153C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8842" y="4343386"/>
                <a:ext cx="1374593" cy="161574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F4A545-ED51-4FB1-AC49-CB331BC466A2}"/>
                  </a:ext>
                </a:extLst>
              </p:cNvPr>
              <p:cNvSpPr txBox="1"/>
              <p:nvPr/>
            </p:nvSpPr>
            <p:spPr>
              <a:xfrm>
                <a:off x="3609167" y="6012748"/>
                <a:ext cx="1413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Model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67C3A4-9962-412D-AB16-442827192A60}"/>
                </a:ext>
              </a:extLst>
            </p:cNvPr>
            <p:cNvGrpSpPr/>
            <p:nvPr/>
          </p:nvGrpSpPr>
          <p:grpSpPr>
            <a:xfrm>
              <a:off x="7207465" y="4166618"/>
              <a:ext cx="1723903" cy="1851997"/>
              <a:chOff x="7816256" y="4352134"/>
              <a:chExt cx="1993349" cy="2044050"/>
            </a:xfrm>
          </p:grpSpPr>
          <p:pic>
            <p:nvPicPr>
              <p:cNvPr id="49" name="Picture 48" descr="A picture containing linedrawing&#10;&#10;Description automatically generated">
                <a:extLst>
                  <a:ext uri="{FF2B5EF4-FFF2-40B4-BE49-F238E27FC236}">
                    <a16:creationId xmlns:a16="http://schemas.microsoft.com/office/drawing/2014/main" id="{970698F8-D975-4180-889E-A319D8E8B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20814" y="4352134"/>
                <a:ext cx="1584234" cy="1611085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F4FDF3-7CDF-4325-8BE2-C39B923D675C}"/>
                  </a:ext>
                </a:extLst>
              </p:cNvPr>
              <p:cNvSpPr txBox="1"/>
              <p:nvPr/>
            </p:nvSpPr>
            <p:spPr>
              <a:xfrm>
                <a:off x="7816256" y="6022522"/>
                <a:ext cx="1993349" cy="37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Decision Logic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3C8D64-475A-4AEC-9D89-284399EB589C}"/>
                </a:ext>
              </a:extLst>
            </p:cNvPr>
            <p:cNvGrpSpPr/>
            <p:nvPr/>
          </p:nvGrpSpPr>
          <p:grpSpPr>
            <a:xfrm>
              <a:off x="9658562" y="4077389"/>
              <a:ext cx="1635999" cy="1635999"/>
              <a:chOff x="10292573" y="4356344"/>
              <a:chExt cx="1635999" cy="1635999"/>
            </a:xfrm>
          </p:grpSpPr>
          <p:pic>
            <p:nvPicPr>
              <p:cNvPr id="52" name="Picture 51" descr="A black and white drawing of a tree&#10;&#10;Description automatically generated with low confidence">
                <a:extLst>
                  <a:ext uri="{FF2B5EF4-FFF2-40B4-BE49-F238E27FC236}">
                    <a16:creationId xmlns:a16="http://schemas.microsoft.com/office/drawing/2014/main" id="{5B6080BA-D189-4C5A-A082-F89E22639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92573" y="4356344"/>
                <a:ext cx="1635999" cy="1635999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487C86-E3BF-46B9-A32A-5232D664C7E6}"/>
                  </a:ext>
                </a:extLst>
              </p:cNvPr>
              <p:cNvSpPr txBox="1"/>
              <p:nvPr/>
            </p:nvSpPr>
            <p:spPr>
              <a:xfrm>
                <a:off x="10436229" y="4995584"/>
                <a:ext cx="1337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Action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67B9CB-AC0D-4DCF-8125-B702D809B945}"/>
                </a:ext>
              </a:extLst>
            </p:cNvPr>
            <p:cNvSpPr txBox="1"/>
            <p:nvPr/>
          </p:nvSpPr>
          <p:spPr>
            <a:xfrm>
              <a:off x="519292" y="5564516"/>
              <a:ext cx="171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Data Instance</a:t>
              </a:r>
            </a:p>
          </p:txBody>
        </p:sp>
        <p:pic>
          <p:nvPicPr>
            <p:cNvPr id="55" name="Content Placeholder 3" descr="ex_machina.jpg">
              <a:extLst>
                <a:ext uri="{FF2B5EF4-FFF2-40B4-BE49-F238E27FC236}">
                  <a16:creationId xmlns:a16="http://schemas.microsoft.com/office/drawing/2014/main" id="{63ACBD0D-5FCC-4C05-9ABB-81F20D92F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4" t="549" r="27315" b="549"/>
            <a:stretch/>
          </p:blipFill>
          <p:spPr>
            <a:xfrm>
              <a:off x="5058493" y="1690688"/>
              <a:ext cx="1832252" cy="1761606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</p:pic>
        <p:sp>
          <p:nvSpPr>
            <p:cNvPr id="56" name="Left Brace 55">
              <a:extLst>
                <a:ext uri="{FF2B5EF4-FFF2-40B4-BE49-F238E27FC236}">
                  <a16:creationId xmlns:a16="http://schemas.microsoft.com/office/drawing/2014/main" id="{AA04FFF9-289A-4A9F-B19F-535C23D82A5B}"/>
                </a:ext>
              </a:extLst>
            </p:cNvPr>
            <p:cNvSpPr/>
            <p:nvPr/>
          </p:nvSpPr>
          <p:spPr>
            <a:xfrm rot="5400000">
              <a:off x="5813104" y="1284443"/>
              <a:ext cx="379681" cy="5384667"/>
            </a:xfrm>
            <a:prstGeom prst="leftBrac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5D72422-743C-4314-8303-E30C3020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4070" y="3996484"/>
              <a:ext cx="608724" cy="1492356"/>
            </a:xfrm>
            <a:prstGeom prst="rect">
              <a:avLst/>
            </a:prstGeom>
          </p:spPr>
        </p:pic>
        <p:sp>
          <p:nvSpPr>
            <p:cNvPr id="58" name="Right Arrow 11">
              <a:extLst>
                <a:ext uri="{FF2B5EF4-FFF2-40B4-BE49-F238E27FC236}">
                  <a16:creationId xmlns:a16="http://schemas.microsoft.com/office/drawing/2014/main" id="{06774B02-7798-494C-B0D0-FC798D36B32C}"/>
                </a:ext>
              </a:extLst>
            </p:cNvPr>
            <p:cNvSpPr/>
            <p:nvPr/>
          </p:nvSpPr>
          <p:spPr>
            <a:xfrm>
              <a:off x="8994299" y="4828835"/>
              <a:ext cx="469784" cy="133105"/>
            </a:xfrm>
            <a:custGeom>
              <a:avLst/>
              <a:gdLst>
                <a:gd name="connsiteX0" fmla="*/ 0 w 469784"/>
                <a:gd name="connsiteY0" fmla="*/ 33276 h 133105"/>
                <a:gd name="connsiteX1" fmla="*/ 344705 w 469784"/>
                <a:gd name="connsiteY1" fmla="*/ 33276 h 133105"/>
                <a:gd name="connsiteX2" fmla="*/ 344705 w 469784"/>
                <a:gd name="connsiteY2" fmla="*/ 0 h 133105"/>
                <a:gd name="connsiteX3" fmla="*/ 469784 w 469784"/>
                <a:gd name="connsiteY3" fmla="*/ 66553 h 133105"/>
                <a:gd name="connsiteX4" fmla="*/ 344705 w 469784"/>
                <a:gd name="connsiteY4" fmla="*/ 133105 h 133105"/>
                <a:gd name="connsiteX5" fmla="*/ 344705 w 469784"/>
                <a:gd name="connsiteY5" fmla="*/ 99829 h 133105"/>
                <a:gd name="connsiteX6" fmla="*/ 0 w 469784"/>
                <a:gd name="connsiteY6" fmla="*/ 99829 h 133105"/>
                <a:gd name="connsiteX7" fmla="*/ 0 w 469784"/>
                <a:gd name="connsiteY7" fmla="*/ 33276 h 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9784" h="133105" extrusionOk="0">
                  <a:moveTo>
                    <a:pt x="0" y="33276"/>
                  </a:moveTo>
                  <a:cubicBezTo>
                    <a:pt x="81438" y="49785"/>
                    <a:pt x="246365" y="41019"/>
                    <a:pt x="344705" y="33276"/>
                  </a:cubicBezTo>
                  <a:cubicBezTo>
                    <a:pt x="345730" y="28874"/>
                    <a:pt x="345796" y="12339"/>
                    <a:pt x="344705" y="0"/>
                  </a:cubicBezTo>
                  <a:cubicBezTo>
                    <a:pt x="380895" y="9330"/>
                    <a:pt x="411087" y="41041"/>
                    <a:pt x="469784" y="66553"/>
                  </a:cubicBezTo>
                  <a:cubicBezTo>
                    <a:pt x="445932" y="89021"/>
                    <a:pt x="385642" y="109876"/>
                    <a:pt x="344705" y="133105"/>
                  </a:cubicBezTo>
                  <a:cubicBezTo>
                    <a:pt x="347604" y="119345"/>
                    <a:pt x="344966" y="114410"/>
                    <a:pt x="344705" y="99829"/>
                  </a:cubicBezTo>
                  <a:cubicBezTo>
                    <a:pt x="283294" y="95741"/>
                    <a:pt x="166167" y="112895"/>
                    <a:pt x="0" y="99829"/>
                  </a:cubicBezTo>
                  <a:cubicBezTo>
                    <a:pt x="3892" y="76750"/>
                    <a:pt x="-5609" y="65680"/>
                    <a:pt x="0" y="3327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 Box 9">
            <a:extLst>
              <a:ext uri="{FF2B5EF4-FFF2-40B4-BE49-F238E27FC236}">
                <a16:creationId xmlns:a16="http://schemas.microsoft.com/office/drawing/2014/main" id="{6E945D2E-2CA5-4206-906E-C584BADE9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50" y="6228943"/>
            <a:ext cx="7891962" cy="53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85" tIns="60943" rIns="121885" bIns="60943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2" charset="2"/>
              <a:buBlip>
                <a:blip r:embed="rId1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1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1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1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1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itchFamily="2" charset="2"/>
              <a:buBlip>
                <a:blip r:embed="rId1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218818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667" dirty="0">
                <a:latin typeface="Tahoma" pitchFamily="34" charset="0"/>
                <a:cs typeface="Arial" pitchFamily="34" charset="0"/>
              </a:rPr>
              <a:t>Data for inference – some target value is unknown</a:t>
            </a:r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54A45AE1-FB87-4450-8E21-BC5AF29E088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18640" y="5913119"/>
            <a:ext cx="497555" cy="36594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121885" tIns="60943" rIns="121885" bIns="60943"/>
          <a:lstStyle/>
          <a:p>
            <a:pPr defTabSz="1218818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FFF239-65D5-4DDC-91A8-204D42F81935}"/>
              </a:ext>
            </a:extLst>
          </p:cNvPr>
          <p:cNvSpPr txBox="1"/>
          <p:nvPr/>
        </p:nvSpPr>
        <p:spPr>
          <a:xfrm>
            <a:off x="256872" y="3404850"/>
            <a:ext cx="290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C0C0D5A4-6EBF-45DE-8F03-DA0F38F7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What is really happening inside the AI’s head:</a:t>
            </a:r>
          </a:p>
        </p:txBody>
      </p:sp>
    </p:spTree>
    <p:extLst>
      <p:ext uri="{BB962C8B-B14F-4D97-AF65-F5344CB8AC3E}">
        <p14:creationId xmlns:p14="http://schemas.microsoft.com/office/powerpoint/2010/main" val="951487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BF4CE7-744A-4187-A63F-EF240FB15333}"/>
              </a:ext>
            </a:extLst>
          </p:cNvPr>
          <p:cNvGrpSpPr/>
          <p:nvPr/>
        </p:nvGrpSpPr>
        <p:grpSpPr>
          <a:xfrm>
            <a:off x="627083" y="3996484"/>
            <a:ext cx="10775269" cy="2075863"/>
            <a:chOff x="519292" y="3996484"/>
            <a:chExt cx="10775269" cy="20758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8C5CC6E-84AB-42A5-8D35-FF0A40BCA72F}"/>
                </a:ext>
              </a:extLst>
            </p:cNvPr>
            <p:cNvGrpSpPr/>
            <p:nvPr/>
          </p:nvGrpSpPr>
          <p:grpSpPr>
            <a:xfrm>
              <a:off x="4815680" y="4264030"/>
              <a:ext cx="2374533" cy="1396717"/>
              <a:chOff x="5053201" y="4633190"/>
              <a:chExt cx="2374533" cy="139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D58B8-4474-416D-913D-6C5278909D14}"/>
                  </a:ext>
                </a:extLst>
              </p:cNvPr>
              <p:cNvSpPr txBox="1"/>
              <p:nvPr/>
            </p:nvSpPr>
            <p:spPr>
              <a:xfrm>
                <a:off x="5053201" y="5691353"/>
                <a:ext cx="23745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Prediction/Inference</a:t>
                </a:r>
              </a:p>
            </p:txBody>
          </p:sp>
          <p:pic>
            <p:nvPicPr>
              <p:cNvPr id="38" name="Picture 37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4811EBB8-7321-4D59-928A-A0D24067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05188" y="4633190"/>
                <a:ext cx="919825" cy="1082626"/>
              </a:xfrm>
              <a:prstGeom prst="rect">
                <a:avLst/>
              </a:prstGeom>
            </p:spPr>
          </p:pic>
        </p:grpSp>
        <p:sp>
          <p:nvSpPr>
            <p:cNvPr id="39" name="Right Arrow 8">
              <a:extLst>
                <a:ext uri="{FF2B5EF4-FFF2-40B4-BE49-F238E27FC236}">
                  <a16:creationId xmlns:a16="http://schemas.microsoft.com/office/drawing/2014/main" id="{7853E53B-ABD4-4F35-92EC-19241B35DD6C}"/>
                </a:ext>
              </a:extLst>
            </p:cNvPr>
            <p:cNvSpPr/>
            <p:nvPr/>
          </p:nvSpPr>
          <p:spPr>
            <a:xfrm>
              <a:off x="2137800" y="4812970"/>
              <a:ext cx="507227" cy="132977"/>
            </a:xfrm>
            <a:custGeom>
              <a:avLst/>
              <a:gdLst>
                <a:gd name="connsiteX0" fmla="*/ 0 w 507227"/>
                <a:gd name="connsiteY0" fmla="*/ 33244 h 132977"/>
                <a:gd name="connsiteX1" fmla="*/ 382269 w 507227"/>
                <a:gd name="connsiteY1" fmla="*/ 33244 h 132977"/>
                <a:gd name="connsiteX2" fmla="*/ 382269 w 507227"/>
                <a:gd name="connsiteY2" fmla="*/ 0 h 132977"/>
                <a:gd name="connsiteX3" fmla="*/ 507227 w 507227"/>
                <a:gd name="connsiteY3" fmla="*/ 66489 h 132977"/>
                <a:gd name="connsiteX4" fmla="*/ 382269 w 507227"/>
                <a:gd name="connsiteY4" fmla="*/ 132977 h 132977"/>
                <a:gd name="connsiteX5" fmla="*/ 382269 w 507227"/>
                <a:gd name="connsiteY5" fmla="*/ 99733 h 132977"/>
                <a:gd name="connsiteX6" fmla="*/ 0 w 507227"/>
                <a:gd name="connsiteY6" fmla="*/ 99733 h 132977"/>
                <a:gd name="connsiteX7" fmla="*/ 0 w 507227"/>
                <a:gd name="connsiteY7" fmla="*/ 33244 h 1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227" h="132977" extrusionOk="0">
                  <a:moveTo>
                    <a:pt x="0" y="33244"/>
                  </a:moveTo>
                  <a:cubicBezTo>
                    <a:pt x="138576" y="44405"/>
                    <a:pt x="281251" y="39622"/>
                    <a:pt x="382269" y="33244"/>
                  </a:cubicBezTo>
                  <a:cubicBezTo>
                    <a:pt x="383210" y="17761"/>
                    <a:pt x="383498" y="6412"/>
                    <a:pt x="382269" y="0"/>
                  </a:cubicBezTo>
                  <a:cubicBezTo>
                    <a:pt x="423714" y="13398"/>
                    <a:pt x="450026" y="29685"/>
                    <a:pt x="507227" y="66489"/>
                  </a:cubicBezTo>
                  <a:cubicBezTo>
                    <a:pt x="453686" y="93046"/>
                    <a:pt x="424440" y="116878"/>
                    <a:pt x="382269" y="132977"/>
                  </a:cubicBezTo>
                  <a:cubicBezTo>
                    <a:pt x="380581" y="124161"/>
                    <a:pt x="379399" y="109022"/>
                    <a:pt x="382269" y="99733"/>
                  </a:cubicBezTo>
                  <a:cubicBezTo>
                    <a:pt x="280738" y="91045"/>
                    <a:pt x="144307" y="119312"/>
                    <a:pt x="0" y="99733"/>
                  </a:cubicBezTo>
                  <a:cubicBezTo>
                    <a:pt x="3833" y="90580"/>
                    <a:pt x="2835" y="50498"/>
                    <a:pt x="0" y="33244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9">
              <a:extLst>
                <a:ext uri="{FF2B5EF4-FFF2-40B4-BE49-F238E27FC236}">
                  <a16:creationId xmlns:a16="http://schemas.microsoft.com/office/drawing/2014/main" id="{7B21DB41-0700-4B13-AD43-39AEAB675FB1}"/>
                </a:ext>
              </a:extLst>
            </p:cNvPr>
            <p:cNvSpPr/>
            <p:nvPr/>
          </p:nvSpPr>
          <p:spPr>
            <a:xfrm>
              <a:off x="4656990" y="4817163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10">
              <a:extLst>
                <a:ext uri="{FF2B5EF4-FFF2-40B4-BE49-F238E27FC236}">
                  <a16:creationId xmlns:a16="http://schemas.microsoft.com/office/drawing/2014/main" id="{BD5E7DF1-AEA7-4879-8116-0E088FC09A26}"/>
                </a:ext>
              </a:extLst>
            </p:cNvPr>
            <p:cNvSpPr/>
            <p:nvPr/>
          </p:nvSpPr>
          <p:spPr>
            <a:xfrm>
              <a:off x="6540883" y="4821514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B87124-6A1F-437E-A1BE-F00C21795CE8}"/>
                </a:ext>
              </a:extLst>
            </p:cNvPr>
            <p:cNvGrpSpPr/>
            <p:nvPr/>
          </p:nvGrpSpPr>
          <p:grpSpPr>
            <a:xfrm>
              <a:off x="3052622" y="4064431"/>
              <a:ext cx="1413940" cy="2007916"/>
              <a:chOff x="3609167" y="4343386"/>
              <a:chExt cx="1413940" cy="2007916"/>
            </a:xfrm>
          </p:grpSpPr>
          <p:pic>
            <p:nvPicPr>
              <p:cNvPr id="46" name="Picture 45" descr="Shape, circle&#10;&#10;Description automatically generated">
                <a:extLst>
                  <a:ext uri="{FF2B5EF4-FFF2-40B4-BE49-F238E27FC236}">
                    <a16:creationId xmlns:a16="http://schemas.microsoft.com/office/drawing/2014/main" id="{6B83C36F-A30F-41C6-8640-568153C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8842" y="4343386"/>
                <a:ext cx="1374593" cy="161574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F4A545-ED51-4FB1-AC49-CB331BC466A2}"/>
                  </a:ext>
                </a:extLst>
              </p:cNvPr>
              <p:cNvSpPr txBox="1"/>
              <p:nvPr/>
            </p:nvSpPr>
            <p:spPr>
              <a:xfrm>
                <a:off x="3609167" y="6012748"/>
                <a:ext cx="1413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Model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67C3A4-9962-412D-AB16-442827192A60}"/>
                </a:ext>
              </a:extLst>
            </p:cNvPr>
            <p:cNvGrpSpPr/>
            <p:nvPr/>
          </p:nvGrpSpPr>
          <p:grpSpPr>
            <a:xfrm>
              <a:off x="7207465" y="4166618"/>
              <a:ext cx="1723903" cy="1851997"/>
              <a:chOff x="7816256" y="4352134"/>
              <a:chExt cx="1993349" cy="2044050"/>
            </a:xfrm>
          </p:grpSpPr>
          <p:pic>
            <p:nvPicPr>
              <p:cNvPr id="49" name="Picture 48" descr="A picture containing linedrawing&#10;&#10;Description automatically generated">
                <a:extLst>
                  <a:ext uri="{FF2B5EF4-FFF2-40B4-BE49-F238E27FC236}">
                    <a16:creationId xmlns:a16="http://schemas.microsoft.com/office/drawing/2014/main" id="{970698F8-D975-4180-889E-A319D8E8B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20814" y="4352134"/>
                <a:ext cx="1584234" cy="1611085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F4FDF3-7CDF-4325-8BE2-C39B923D675C}"/>
                  </a:ext>
                </a:extLst>
              </p:cNvPr>
              <p:cNvSpPr txBox="1"/>
              <p:nvPr/>
            </p:nvSpPr>
            <p:spPr>
              <a:xfrm>
                <a:off x="7816256" y="6022522"/>
                <a:ext cx="1993349" cy="37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Decision Logic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3C8D64-475A-4AEC-9D89-284399EB589C}"/>
                </a:ext>
              </a:extLst>
            </p:cNvPr>
            <p:cNvGrpSpPr/>
            <p:nvPr/>
          </p:nvGrpSpPr>
          <p:grpSpPr>
            <a:xfrm>
              <a:off x="9658562" y="4077389"/>
              <a:ext cx="1635999" cy="1635999"/>
              <a:chOff x="10292573" y="4356344"/>
              <a:chExt cx="1635999" cy="1635999"/>
            </a:xfrm>
          </p:grpSpPr>
          <p:pic>
            <p:nvPicPr>
              <p:cNvPr id="52" name="Picture 51" descr="A black and white drawing of a tree&#10;&#10;Description automatically generated with low confidence">
                <a:extLst>
                  <a:ext uri="{FF2B5EF4-FFF2-40B4-BE49-F238E27FC236}">
                    <a16:creationId xmlns:a16="http://schemas.microsoft.com/office/drawing/2014/main" id="{5B6080BA-D189-4C5A-A082-F89E22639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92573" y="4356344"/>
                <a:ext cx="1635999" cy="1635999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487C86-E3BF-46B9-A32A-5232D664C7E6}"/>
                  </a:ext>
                </a:extLst>
              </p:cNvPr>
              <p:cNvSpPr txBox="1"/>
              <p:nvPr/>
            </p:nvSpPr>
            <p:spPr>
              <a:xfrm>
                <a:off x="10436229" y="4995584"/>
                <a:ext cx="1337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Action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67B9CB-AC0D-4DCF-8125-B702D809B945}"/>
                </a:ext>
              </a:extLst>
            </p:cNvPr>
            <p:cNvSpPr txBox="1"/>
            <p:nvPr/>
          </p:nvSpPr>
          <p:spPr>
            <a:xfrm>
              <a:off x="519292" y="5564516"/>
              <a:ext cx="171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Data Instance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5D72422-743C-4314-8303-E30C3020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4070" y="3996484"/>
              <a:ext cx="608724" cy="1492356"/>
            </a:xfrm>
            <a:prstGeom prst="rect">
              <a:avLst/>
            </a:prstGeom>
          </p:spPr>
        </p:pic>
        <p:sp>
          <p:nvSpPr>
            <p:cNvPr id="58" name="Right Arrow 11">
              <a:extLst>
                <a:ext uri="{FF2B5EF4-FFF2-40B4-BE49-F238E27FC236}">
                  <a16:creationId xmlns:a16="http://schemas.microsoft.com/office/drawing/2014/main" id="{06774B02-7798-494C-B0D0-FC798D36B32C}"/>
                </a:ext>
              </a:extLst>
            </p:cNvPr>
            <p:cNvSpPr/>
            <p:nvPr/>
          </p:nvSpPr>
          <p:spPr>
            <a:xfrm>
              <a:off x="8994299" y="4828835"/>
              <a:ext cx="469784" cy="133105"/>
            </a:xfrm>
            <a:custGeom>
              <a:avLst/>
              <a:gdLst>
                <a:gd name="connsiteX0" fmla="*/ 0 w 469784"/>
                <a:gd name="connsiteY0" fmla="*/ 33276 h 133105"/>
                <a:gd name="connsiteX1" fmla="*/ 344705 w 469784"/>
                <a:gd name="connsiteY1" fmla="*/ 33276 h 133105"/>
                <a:gd name="connsiteX2" fmla="*/ 344705 w 469784"/>
                <a:gd name="connsiteY2" fmla="*/ 0 h 133105"/>
                <a:gd name="connsiteX3" fmla="*/ 469784 w 469784"/>
                <a:gd name="connsiteY3" fmla="*/ 66553 h 133105"/>
                <a:gd name="connsiteX4" fmla="*/ 344705 w 469784"/>
                <a:gd name="connsiteY4" fmla="*/ 133105 h 133105"/>
                <a:gd name="connsiteX5" fmla="*/ 344705 w 469784"/>
                <a:gd name="connsiteY5" fmla="*/ 99829 h 133105"/>
                <a:gd name="connsiteX6" fmla="*/ 0 w 469784"/>
                <a:gd name="connsiteY6" fmla="*/ 99829 h 133105"/>
                <a:gd name="connsiteX7" fmla="*/ 0 w 469784"/>
                <a:gd name="connsiteY7" fmla="*/ 33276 h 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9784" h="133105" extrusionOk="0">
                  <a:moveTo>
                    <a:pt x="0" y="33276"/>
                  </a:moveTo>
                  <a:cubicBezTo>
                    <a:pt x="81438" y="49785"/>
                    <a:pt x="246365" y="41019"/>
                    <a:pt x="344705" y="33276"/>
                  </a:cubicBezTo>
                  <a:cubicBezTo>
                    <a:pt x="345730" y="28874"/>
                    <a:pt x="345796" y="12339"/>
                    <a:pt x="344705" y="0"/>
                  </a:cubicBezTo>
                  <a:cubicBezTo>
                    <a:pt x="380895" y="9330"/>
                    <a:pt x="411087" y="41041"/>
                    <a:pt x="469784" y="66553"/>
                  </a:cubicBezTo>
                  <a:cubicBezTo>
                    <a:pt x="445932" y="89021"/>
                    <a:pt x="385642" y="109876"/>
                    <a:pt x="344705" y="133105"/>
                  </a:cubicBezTo>
                  <a:cubicBezTo>
                    <a:pt x="347604" y="119345"/>
                    <a:pt x="344966" y="114410"/>
                    <a:pt x="344705" y="99829"/>
                  </a:cubicBezTo>
                  <a:cubicBezTo>
                    <a:pt x="283294" y="95741"/>
                    <a:pt x="166167" y="112895"/>
                    <a:pt x="0" y="99829"/>
                  </a:cubicBezTo>
                  <a:cubicBezTo>
                    <a:pt x="3892" y="76750"/>
                    <a:pt x="-5609" y="65680"/>
                    <a:pt x="0" y="3327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FFF239-65D5-4DDC-91A8-204D42F81935}"/>
              </a:ext>
            </a:extLst>
          </p:cNvPr>
          <p:cNvSpPr txBox="1"/>
          <p:nvPr/>
        </p:nvSpPr>
        <p:spPr>
          <a:xfrm>
            <a:off x="256872" y="3404850"/>
            <a:ext cx="290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837F9-2A8D-2BB7-8EFE-8263C3314C52}"/>
              </a:ext>
            </a:extLst>
          </p:cNvPr>
          <p:cNvSpPr txBox="1"/>
          <p:nvPr/>
        </p:nvSpPr>
        <p:spPr>
          <a:xfrm>
            <a:off x="3065187" y="2303091"/>
            <a:ext cx="7166974" cy="523194"/>
          </a:xfrm>
          <a:prstGeom prst="rect">
            <a:avLst/>
          </a:prstGeom>
          <a:noFill/>
        </p:spPr>
        <p:txBody>
          <a:bodyPr wrap="none" lIns="91414" tIns="45707" rIns="91414" bIns="45707" rtlCol="0">
            <a:spAutoFit/>
          </a:bodyPr>
          <a:lstStyle/>
          <a:p>
            <a:r>
              <a:rPr lang="en-US" sz="2800" dirty="0"/>
              <a:t>Where does the knowledge to infer come from?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A632E2-339D-35EF-F956-AD68BCD36C99}"/>
              </a:ext>
            </a:extLst>
          </p:cNvPr>
          <p:cNvCxnSpPr>
            <a:cxnSpLocks/>
          </p:cNvCxnSpPr>
          <p:nvPr/>
        </p:nvCxnSpPr>
        <p:spPr>
          <a:xfrm flipH="1">
            <a:off x="4294094" y="2961296"/>
            <a:ext cx="1142644" cy="11160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65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1018-81BA-4DFA-B785-2B78EE49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5384"/>
            <a:ext cx="10972800" cy="1143000"/>
          </a:xfrm>
        </p:spPr>
        <p:txBody>
          <a:bodyPr>
            <a:normAutofit/>
          </a:bodyPr>
          <a:lstStyle/>
          <a:p>
            <a:r>
              <a:rPr lang="en-HK" dirty="0"/>
              <a:t>But first a few things regarding the final exam…</a:t>
            </a:r>
          </a:p>
        </p:txBody>
      </p:sp>
    </p:spTree>
    <p:extLst>
      <p:ext uri="{BB962C8B-B14F-4D97-AF65-F5344CB8AC3E}">
        <p14:creationId xmlns:p14="http://schemas.microsoft.com/office/powerpoint/2010/main" val="171723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BF4CE7-744A-4187-A63F-EF240FB15333}"/>
              </a:ext>
            </a:extLst>
          </p:cNvPr>
          <p:cNvGrpSpPr/>
          <p:nvPr/>
        </p:nvGrpSpPr>
        <p:grpSpPr>
          <a:xfrm>
            <a:off x="627083" y="3996484"/>
            <a:ext cx="10775269" cy="2075863"/>
            <a:chOff x="519292" y="3996484"/>
            <a:chExt cx="10775269" cy="20758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8C5CC6E-84AB-42A5-8D35-FF0A40BCA72F}"/>
                </a:ext>
              </a:extLst>
            </p:cNvPr>
            <p:cNvGrpSpPr/>
            <p:nvPr/>
          </p:nvGrpSpPr>
          <p:grpSpPr>
            <a:xfrm>
              <a:off x="4815680" y="4264030"/>
              <a:ext cx="2374533" cy="1396717"/>
              <a:chOff x="5053201" y="4633190"/>
              <a:chExt cx="2374533" cy="139671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D58B8-4474-416D-913D-6C5278909D14}"/>
                  </a:ext>
                </a:extLst>
              </p:cNvPr>
              <p:cNvSpPr txBox="1"/>
              <p:nvPr/>
            </p:nvSpPr>
            <p:spPr>
              <a:xfrm>
                <a:off x="5053201" y="5691353"/>
                <a:ext cx="23745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Prediction/Inference</a:t>
                </a:r>
              </a:p>
            </p:txBody>
          </p:sp>
          <p:pic>
            <p:nvPicPr>
              <p:cNvPr id="38" name="Picture 37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4811EBB8-7321-4D59-928A-A0D24067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705188" y="4633190"/>
                <a:ext cx="919825" cy="1082626"/>
              </a:xfrm>
              <a:prstGeom prst="rect">
                <a:avLst/>
              </a:prstGeom>
            </p:spPr>
          </p:pic>
        </p:grpSp>
        <p:sp>
          <p:nvSpPr>
            <p:cNvPr id="39" name="Right Arrow 8">
              <a:extLst>
                <a:ext uri="{FF2B5EF4-FFF2-40B4-BE49-F238E27FC236}">
                  <a16:creationId xmlns:a16="http://schemas.microsoft.com/office/drawing/2014/main" id="{7853E53B-ABD4-4F35-92EC-19241B35DD6C}"/>
                </a:ext>
              </a:extLst>
            </p:cNvPr>
            <p:cNvSpPr/>
            <p:nvPr/>
          </p:nvSpPr>
          <p:spPr>
            <a:xfrm>
              <a:off x="2137800" y="4812970"/>
              <a:ext cx="507227" cy="132977"/>
            </a:xfrm>
            <a:custGeom>
              <a:avLst/>
              <a:gdLst>
                <a:gd name="connsiteX0" fmla="*/ 0 w 507227"/>
                <a:gd name="connsiteY0" fmla="*/ 33244 h 132977"/>
                <a:gd name="connsiteX1" fmla="*/ 382269 w 507227"/>
                <a:gd name="connsiteY1" fmla="*/ 33244 h 132977"/>
                <a:gd name="connsiteX2" fmla="*/ 382269 w 507227"/>
                <a:gd name="connsiteY2" fmla="*/ 0 h 132977"/>
                <a:gd name="connsiteX3" fmla="*/ 507227 w 507227"/>
                <a:gd name="connsiteY3" fmla="*/ 66489 h 132977"/>
                <a:gd name="connsiteX4" fmla="*/ 382269 w 507227"/>
                <a:gd name="connsiteY4" fmla="*/ 132977 h 132977"/>
                <a:gd name="connsiteX5" fmla="*/ 382269 w 507227"/>
                <a:gd name="connsiteY5" fmla="*/ 99733 h 132977"/>
                <a:gd name="connsiteX6" fmla="*/ 0 w 507227"/>
                <a:gd name="connsiteY6" fmla="*/ 99733 h 132977"/>
                <a:gd name="connsiteX7" fmla="*/ 0 w 507227"/>
                <a:gd name="connsiteY7" fmla="*/ 33244 h 13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227" h="132977" extrusionOk="0">
                  <a:moveTo>
                    <a:pt x="0" y="33244"/>
                  </a:moveTo>
                  <a:cubicBezTo>
                    <a:pt x="138576" y="44405"/>
                    <a:pt x="281251" y="39622"/>
                    <a:pt x="382269" y="33244"/>
                  </a:cubicBezTo>
                  <a:cubicBezTo>
                    <a:pt x="383210" y="17761"/>
                    <a:pt x="383498" y="6412"/>
                    <a:pt x="382269" y="0"/>
                  </a:cubicBezTo>
                  <a:cubicBezTo>
                    <a:pt x="423714" y="13398"/>
                    <a:pt x="450026" y="29685"/>
                    <a:pt x="507227" y="66489"/>
                  </a:cubicBezTo>
                  <a:cubicBezTo>
                    <a:pt x="453686" y="93046"/>
                    <a:pt x="424440" y="116878"/>
                    <a:pt x="382269" y="132977"/>
                  </a:cubicBezTo>
                  <a:cubicBezTo>
                    <a:pt x="380581" y="124161"/>
                    <a:pt x="379399" y="109022"/>
                    <a:pt x="382269" y="99733"/>
                  </a:cubicBezTo>
                  <a:cubicBezTo>
                    <a:pt x="280738" y="91045"/>
                    <a:pt x="144307" y="119312"/>
                    <a:pt x="0" y="99733"/>
                  </a:cubicBezTo>
                  <a:cubicBezTo>
                    <a:pt x="3833" y="90580"/>
                    <a:pt x="2835" y="50498"/>
                    <a:pt x="0" y="33244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9">
              <a:extLst>
                <a:ext uri="{FF2B5EF4-FFF2-40B4-BE49-F238E27FC236}">
                  <a16:creationId xmlns:a16="http://schemas.microsoft.com/office/drawing/2014/main" id="{7B21DB41-0700-4B13-AD43-39AEAB675FB1}"/>
                </a:ext>
              </a:extLst>
            </p:cNvPr>
            <p:cNvSpPr/>
            <p:nvPr/>
          </p:nvSpPr>
          <p:spPr>
            <a:xfrm>
              <a:off x="4656990" y="4817163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10">
              <a:extLst>
                <a:ext uri="{FF2B5EF4-FFF2-40B4-BE49-F238E27FC236}">
                  <a16:creationId xmlns:a16="http://schemas.microsoft.com/office/drawing/2014/main" id="{BD5E7DF1-AEA7-4879-8116-0E088FC09A26}"/>
                </a:ext>
              </a:extLst>
            </p:cNvPr>
            <p:cNvSpPr/>
            <p:nvPr/>
          </p:nvSpPr>
          <p:spPr>
            <a:xfrm>
              <a:off x="6540883" y="4821514"/>
              <a:ext cx="603651" cy="128784"/>
            </a:xfrm>
            <a:custGeom>
              <a:avLst/>
              <a:gdLst>
                <a:gd name="connsiteX0" fmla="*/ 0 w 603651"/>
                <a:gd name="connsiteY0" fmla="*/ 32196 h 128784"/>
                <a:gd name="connsiteX1" fmla="*/ 482633 w 603651"/>
                <a:gd name="connsiteY1" fmla="*/ 32196 h 128784"/>
                <a:gd name="connsiteX2" fmla="*/ 482633 w 603651"/>
                <a:gd name="connsiteY2" fmla="*/ 0 h 128784"/>
                <a:gd name="connsiteX3" fmla="*/ 603651 w 603651"/>
                <a:gd name="connsiteY3" fmla="*/ 64392 h 128784"/>
                <a:gd name="connsiteX4" fmla="*/ 482633 w 603651"/>
                <a:gd name="connsiteY4" fmla="*/ 128784 h 128784"/>
                <a:gd name="connsiteX5" fmla="*/ 482633 w 603651"/>
                <a:gd name="connsiteY5" fmla="*/ 96588 h 128784"/>
                <a:gd name="connsiteX6" fmla="*/ 0 w 603651"/>
                <a:gd name="connsiteY6" fmla="*/ 96588 h 128784"/>
                <a:gd name="connsiteX7" fmla="*/ 0 w 603651"/>
                <a:gd name="connsiteY7" fmla="*/ 32196 h 12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651" h="128784" extrusionOk="0">
                  <a:moveTo>
                    <a:pt x="0" y="32196"/>
                  </a:moveTo>
                  <a:cubicBezTo>
                    <a:pt x="188293" y="53878"/>
                    <a:pt x="315331" y="47017"/>
                    <a:pt x="482633" y="32196"/>
                  </a:cubicBezTo>
                  <a:cubicBezTo>
                    <a:pt x="481755" y="28430"/>
                    <a:pt x="484243" y="5440"/>
                    <a:pt x="482633" y="0"/>
                  </a:cubicBezTo>
                  <a:cubicBezTo>
                    <a:pt x="528677" y="19653"/>
                    <a:pt x="553965" y="46509"/>
                    <a:pt x="603651" y="64392"/>
                  </a:cubicBezTo>
                  <a:cubicBezTo>
                    <a:pt x="580263" y="84489"/>
                    <a:pt x="502047" y="121739"/>
                    <a:pt x="482633" y="128784"/>
                  </a:cubicBezTo>
                  <a:cubicBezTo>
                    <a:pt x="482549" y="115589"/>
                    <a:pt x="485486" y="102680"/>
                    <a:pt x="482633" y="96588"/>
                  </a:cubicBezTo>
                  <a:cubicBezTo>
                    <a:pt x="345952" y="82648"/>
                    <a:pt x="125416" y="118180"/>
                    <a:pt x="0" y="96588"/>
                  </a:cubicBezTo>
                  <a:cubicBezTo>
                    <a:pt x="-2805" y="77134"/>
                    <a:pt x="-401" y="38672"/>
                    <a:pt x="0" y="3219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AB87124-6A1F-437E-A1BE-F00C21795CE8}"/>
                </a:ext>
              </a:extLst>
            </p:cNvPr>
            <p:cNvGrpSpPr/>
            <p:nvPr/>
          </p:nvGrpSpPr>
          <p:grpSpPr>
            <a:xfrm>
              <a:off x="3052622" y="4064431"/>
              <a:ext cx="1413940" cy="2007916"/>
              <a:chOff x="3609167" y="4343386"/>
              <a:chExt cx="1413940" cy="2007916"/>
            </a:xfrm>
          </p:grpSpPr>
          <p:pic>
            <p:nvPicPr>
              <p:cNvPr id="46" name="Picture 45" descr="Shape, circle&#10;&#10;Description automatically generated">
                <a:extLst>
                  <a:ext uri="{FF2B5EF4-FFF2-40B4-BE49-F238E27FC236}">
                    <a16:creationId xmlns:a16="http://schemas.microsoft.com/office/drawing/2014/main" id="{6B83C36F-A30F-41C6-8640-568153C90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8842" y="4343386"/>
                <a:ext cx="1374593" cy="1615749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6F4A545-ED51-4FB1-AC49-CB331BC466A2}"/>
                  </a:ext>
                </a:extLst>
              </p:cNvPr>
              <p:cNvSpPr txBox="1"/>
              <p:nvPr/>
            </p:nvSpPr>
            <p:spPr>
              <a:xfrm>
                <a:off x="3609167" y="6012748"/>
                <a:ext cx="14139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Model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D67C3A4-9962-412D-AB16-442827192A60}"/>
                </a:ext>
              </a:extLst>
            </p:cNvPr>
            <p:cNvGrpSpPr/>
            <p:nvPr/>
          </p:nvGrpSpPr>
          <p:grpSpPr>
            <a:xfrm>
              <a:off x="7207465" y="4166618"/>
              <a:ext cx="1723903" cy="1851997"/>
              <a:chOff x="7816256" y="4352134"/>
              <a:chExt cx="1993349" cy="2044050"/>
            </a:xfrm>
          </p:grpSpPr>
          <p:pic>
            <p:nvPicPr>
              <p:cNvPr id="49" name="Picture 48" descr="A picture containing linedrawing&#10;&#10;Description automatically generated">
                <a:extLst>
                  <a:ext uri="{FF2B5EF4-FFF2-40B4-BE49-F238E27FC236}">
                    <a16:creationId xmlns:a16="http://schemas.microsoft.com/office/drawing/2014/main" id="{970698F8-D975-4180-889E-A319D8E8B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20814" y="4352134"/>
                <a:ext cx="1584234" cy="1611085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F4FDF3-7CDF-4325-8BE2-C39B923D675C}"/>
                  </a:ext>
                </a:extLst>
              </p:cNvPr>
              <p:cNvSpPr txBox="1"/>
              <p:nvPr/>
            </p:nvSpPr>
            <p:spPr>
              <a:xfrm>
                <a:off x="7816256" y="6022522"/>
                <a:ext cx="1993349" cy="373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Decision Logic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3C8D64-475A-4AEC-9D89-284399EB589C}"/>
                </a:ext>
              </a:extLst>
            </p:cNvPr>
            <p:cNvGrpSpPr/>
            <p:nvPr/>
          </p:nvGrpSpPr>
          <p:grpSpPr>
            <a:xfrm>
              <a:off x="9658562" y="4077389"/>
              <a:ext cx="1635999" cy="1635999"/>
              <a:chOff x="10292573" y="4356344"/>
              <a:chExt cx="1635999" cy="1635999"/>
            </a:xfrm>
          </p:grpSpPr>
          <p:pic>
            <p:nvPicPr>
              <p:cNvPr id="52" name="Picture 51" descr="A black and white drawing of a tree&#10;&#10;Description automatically generated with low confidence">
                <a:extLst>
                  <a:ext uri="{FF2B5EF4-FFF2-40B4-BE49-F238E27FC236}">
                    <a16:creationId xmlns:a16="http://schemas.microsoft.com/office/drawing/2014/main" id="{5B6080BA-D189-4C5A-A082-F89E22639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61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92573" y="4356344"/>
                <a:ext cx="1635999" cy="1635999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487C86-E3BF-46B9-A32A-5232D664C7E6}"/>
                  </a:ext>
                </a:extLst>
              </p:cNvPr>
              <p:cNvSpPr txBox="1"/>
              <p:nvPr/>
            </p:nvSpPr>
            <p:spPr>
              <a:xfrm>
                <a:off x="10436229" y="4995584"/>
                <a:ext cx="1337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Action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67B9CB-AC0D-4DCF-8125-B702D809B945}"/>
                </a:ext>
              </a:extLst>
            </p:cNvPr>
            <p:cNvSpPr txBox="1"/>
            <p:nvPr/>
          </p:nvSpPr>
          <p:spPr>
            <a:xfrm>
              <a:off x="519292" y="5564516"/>
              <a:ext cx="171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Data Instance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5D72422-743C-4314-8303-E30C3020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4070" y="3996484"/>
              <a:ext cx="608724" cy="1492356"/>
            </a:xfrm>
            <a:prstGeom prst="rect">
              <a:avLst/>
            </a:prstGeom>
          </p:spPr>
        </p:pic>
        <p:sp>
          <p:nvSpPr>
            <p:cNvPr id="58" name="Right Arrow 11">
              <a:extLst>
                <a:ext uri="{FF2B5EF4-FFF2-40B4-BE49-F238E27FC236}">
                  <a16:creationId xmlns:a16="http://schemas.microsoft.com/office/drawing/2014/main" id="{06774B02-7798-494C-B0D0-FC798D36B32C}"/>
                </a:ext>
              </a:extLst>
            </p:cNvPr>
            <p:cNvSpPr/>
            <p:nvPr/>
          </p:nvSpPr>
          <p:spPr>
            <a:xfrm>
              <a:off x="8994299" y="4828835"/>
              <a:ext cx="469784" cy="133105"/>
            </a:xfrm>
            <a:custGeom>
              <a:avLst/>
              <a:gdLst>
                <a:gd name="connsiteX0" fmla="*/ 0 w 469784"/>
                <a:gd name="connsiteY0" fmla="*/ 33276 h 133105"/>
                <a:gd name="connsiteX1" fmla="*/ 344705 w 469784"/>
                <a:gd name="connsiteY1" fmla="*/ 33276 h 133105"/>
                <a:gd name="connsiteX2" fmla="*/ 344705 w 469784"/>
                <a:gd name="connsiteY2" fmla="*/ 0 h 133105"/>
                <a:gd name="connsiteX3" fmla="*/ 469784 w 469784"/>
                <a:gd name="connsiteY3" fmla="*/ 66553 h 133105"/>
                <a:gd name="connsiteX4" fmla="*/ 344705 w 469784"/>
                <a:gd name="connsiteY4" fmla="*/ 133105 h 133105"/>
                <a:gd name="connsiteX5" fmla="*/ 344705 w 469784"/>
                <a:gd name="connsiteY5" fmla="*/ 99829 h 133105"/>
                <a:gd name="connsiteX6" fmla="*/ 0 w 469784"/>
                <a:gd name="connsiteY6" fmla="*/ 99829 h 133105"/>
                <a:gd name="connsiteX7" fmla="*/ 0 w 469784"/>
                <a:gd name="connsiteY7" fmla="*/ 33276 h 1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9784" h="133105" extrusionOk="0">
                  <a:moveTo>
                    <a:pt x="0" y="33276"/>
                  </a:moveTo>
                  <a:cubicBezTo>
                    <a:pt x="81438" y="49785"/>
                    <a:pt x="246365" y="41019"/>
                    <a:pt x="344705" y="33276"/>
                  </a:cubicBezTo>
                  <a:cubicBezTo>
                    <a:pt x="345730" y="28874"/>
                    <a:pt x="345796" y="12339"/>
                    <a:pt x="344705" y="0"/>
                  </a:cubicBezTo>
                  <a:cubicBezTo>
                    <a:pt x="380895" y="9330"/>
                    <a:pt x="411087" y="41041"/>
                    <a:pt x="469784" y="66553"/>
                  </a:cubicBezTo>
                  <a:cubicBezTo>
                    <a:pt x="445932" y="89021"/>
                    <a:pt x="385642" y="109876"/>
                    <a:pt x="344705" y="133105"/>
                  </a:cubicBezTo>
                  <a:cubicBezTo>
                    <a:pt x="347604" y="119345"/>
                    <a:pt x="344966" y="114410"/>
                    <a:pt x="344705" y="99829"/>
                  </a:cubicBezTo>
                  <a:cubicBezTo>
                    <a:pt x="283294" y="95741"/>
                    <a:pt x="166167" y="112895"/>
                    <a:pt x="0" y="99829"/>
                  </a:cubicBezTo>
                  <a:cubicBezTo>
                    <a:pt x="3892" y="76750"/>
                    <a:pt x="-5609" y="65680"/>
                    <a:pt x="0" y="33276"/>
                  </a:cubicBezTo>
                  <a:close/>
                </a:path>
              </a:pathLst>
            </a:custGeom>
            <a:noFill/>
            <a:ln w="28575">
              <a:solidFill>
                <a:schemeClr val="tx1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ightArrow">
                      <a:avLst>
                        <a:gd name="adj1" fmla="val 50000"/>
                        <a:gd name="adj2" fmla="val 9397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FFF239-65D5-4DDC-91A8-204D42F81935}"/>
              </a:ext>
            </a:extLst>
          </p:cNvPr>
          <p:cNvSpPr txBox="1"/>
          <p:nvPr/>
        </p:nvSpPr>
        <p:spPr>
          <a:xfrm>
            <a:off x="256872" y="3404850"/>
            <a:ext cx="290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AI in Use (Inference):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C07A6F-F643-7898-9114-7B51DFAA9368}"/>
              </a:ext>
            </a:extLst>
          </p:cNvPr>
          <p:cNvCxnSpPr/>
          <p:nvPr/>
        </p:nvCxnSpPr>
        <p:spPr>
          <a:xfrm flipH="1">
            <a:off x="4351592" y="3220776"/>
            <a:ext cx="1033374" cy="8566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ata_science_team.jpg">
            <a:extLst>
              <a:ext uri="{FF2B5EF4-FFF2-40B4-BE49-F238E27FC236}">
                <a16:creationId xmlns:a16="http://schemas.microsoft.com/office/drawing/2014/main" id="{2394FA68-985F-D204-FB80-ADFA57A988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58" y="1604682"/>
            <a:ext cx="4399002" cy="1832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6D450-FD3A-C707-7EAE-11266AC5C061}"/>
              </a:ext>
            </a:extLst>
          </p:cNvPr>
          <p:cNvSpPr txBox="1"/>
          <p:nvPr/>
        </p:nvSpPr>
        <p:spPr>
          <a:xfrm>
            <a:off x="7078769" y="580185"/>
            <a:ext cx="1392380" cy="769415"/>
          </a:xfrm>
          <a:prstGeom prst="rect">
            <a:avLst/>
          </a:prstGeom>
          <a:noFill/>
        </p:spPr>
        <p:txBody>
          <a:bodyPr wrap="none" lIns="91414" tIns="45707" rIns="91414" bIns="45707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02282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A8849E7E-310A-1A4E-9A94-A8619D61D53D}"/>
              </a:ext>
            </a:extLst>
          </p:cNvPr>
          <p:cNvGrpSpPr/>
          <p:nvPr/>
        </p:nvGrpSpPr>
        <p:grpSpPr>
          <a:xfrm>
            <a:off x="5053201" y="4633190"/>
            <a:ext cx="2374533" cy="1396717"/>
            <a:chOff x="5053201" y="4633190"/>
            <a:chExt cx="2374533" cy="139671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87633E5-D9D0-E64C-87FE-933DD7A720F5}"/>
                </a:ext>
              </a:extLst>
            </p:cNvPr>
            <p:cNvSpPr txBox="1"/>
            <p:nvPr/>
          </p:nvSpPr>
          <p:spPr>
            <a:xfrm>
              <a:off x="5053201" y="5691353"/>
              <a:ext cx="2374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Predicted Quantity</a:t>
              </a:r>
            </a:p>
          </p:txBody>
        </p:sp>
        <p:pic>
          <p:nvPicPr>
            <p:cNvPr id="98" name="Picture 9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F232FDE-93C7-8340-A270-AD2BC3E9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188" y="4633190"/>
              <a:ext cx="919825" cy="10826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B62C0-2715-184E-ABC6-3B03216ADCA9}"/>
              </a:ext>
            </a:extLst>
          </p:cNvPr>
          <p:cNvSpPr txBox="1"/>
          <p:nvPr/>
        </p:nvSpPr>
        <p:spPr>
          <a:xfrm>
            <a:off x="266700" y="4012960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9FE27-2235-F04B-BDCA-BEC30AF666BF}"/>
              </a:ext>
            </a:extLst>
          </p:cNvPr>
          <p:cNvSpPr txBox="1"/>
          <p:nvPr/>
        </p:nvSpPr>
        <p:spPr>
          <a:xfrm>
            <a:off x="256872" y="1147302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Machine Learning: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BAAD3-A074-0043-AA6E-DFE847137B97}"/>
              </a:ext>
            </a:extLst>
          </p:cNvPr>
          <p:cNvCxnSpPr>
            <a:cxnSpLocks/>
          </p:cNvCxnSpPr>
          <p:nvPr/>
        </p:nvCxnSpPr>
        <p:spPr>
          <a:xfrm>
            <a:off x="-54105" y="3846874"/>
            <a:ext cx="8093205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E9199-832F-DF40-917C-6D84CEAA85B2}"/>
              </a:ext>
            </a:extLst>
          </p:cNvPr>
          <p:cNvCxnSpPr>
            <a:cxnSpLocks/>
          </p:cNvCxnSpPr>
          <p:nvPr/>
        </p:nvCxnSpPr>
        <p:spPr>
          <a:xfrm>
            <a:off x="8039100" y="3846874"/>
            <a:ext cx="4261055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BB7793C-0C14-E546-B969-9904EB21FFF5}"/>
              </a:ext>
            </a:extLst>
          </p:cNvPr>
          <p:cNvSpPr/>
          <p:nvPr/>
        </p:nvSpPr>
        <p:spPr>
          <a:xfrm>
            <a:off x="3736929" y="2223659"/>
            <a:ext cx="1207340" cy="237652"/>
          </a:xfrm>
          <a:custGeom>
            <a:avLst/>
            <a:gdLst>
              <a:gd name="connsiteX0" fmla="*/ 0 w 1207340"/>
              <a:gd name="connsiteY0" fmla="*/ 59413 h 237652"/>
              <a:gd name="connsiteX1" fmla="*/ 984018 w 1207340"/>
              <a:gd name="connsiteY1" fmla="*/ 59413 h 237652"/>
              <a:gd name="connsiteX2" fmla="*/ 984018 w 1207340"/>
              <a:gd name="connsiteY2" fmla="*/ 0 h 237652"/>
              <a:gd name="connsiteX3" fmla="*/ 1207340 w 1207340"/>
              <a:gd name="connsiteY3" fmla="*/ 118826 h 237652"/>
              <a:gd name="connsiteX4" fmla="*/ 984018 w 1207340"/>
              <a:gd name="connsiteY4" fmla="*/ 237652 h 237652"/>
              <a:gd name="connsiteX5" fmla="*/ 984018 w 1207340"/>
              <a:gd name="connsiteY5" fmla="*/ 178239 h 237652"/>
              <a:gd name="connsiteX6" fmla="*/ 0 w 1207340"/>
              <a:gd name="connsiteY6" fmla="*/ 178239 h 237652"/>
              <a:gd name="connsiteX7" fmla="*/ 0 w 1207340"/>
              <a:gd name="connsiteY7" fmla="*/ 59413 h 23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7340" h="237652" extrusionOk="0">
                <a:moveTo>
                  <a:pt x="0" y="59413"/>
                </a:moveTo>
                <a:cubicBezTo>
                  <a:pt x="347778" y="63394"/>
                  <a:pt x="575189" y="118943"/>
                  <a:pt x="984018" y="59413"/>
                </a:cubicBezTo>
                <a:cubicBezTo>
                  <a:pt x="986216" y="32799"/>
                  <a:pt x="985157" y="21746"/>
                  <a:pt x="984018" y="0"/>
                </a:cubicBezTo>
                <a:cubicBezTo>
                  <a:pt x="1074110" y="69802"/>
                  <a:pt x="1095276" y="76614"/>
                  <a:pt x="1207340" y="118826"/>
                </a:cubicBezTo>
                <a:cubicBezTo>
                  <a:pt x="1152721" y="134212"/>
                  <a:pt x="1015757" y="243411"/>
                  <a:pt x="984018" y="237652"/>
                </a:cubicBezTo>
                <a:cubicBezTo>
                  <a:pt x="980126" y="231212"/>
                  <a:pt x="979676" y="189647"/>
                  <a:pt x="984018" y="178239"/>
                </a:cubicBezTo>
                <a:cubicBezTo>
                  <a:pt x="605951" y="174149"/>
                  <a:pt x="453162" y="151272"/>
                  <a:pt x="0" y="178239"/>
                </a:cubicBezTo>
                <a:cubicBezTo>
                  <a:pt x="8456" y="135701"/>
                  <a:pt x="2699" y="107992"/>
                  <a:pt x="0" y="59413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65BF3E-BEE1-F34C-882B-6CFB5B619EF9}"/>
              </a:ext>
            </a:extLst>
          </p:cNvPr>
          <p:cNvGrpSpPr/>
          <p:nvPr/>
        </p:nvGrpSpPr>
        <p:grpSpPr>
          <a:xfrm>
            <a:off x="4576509" y="1658784"/>
            <a:ext cx="3117062" cy="1929496"/>
            <a:chOff x="3837960" y="1658784"/>
            <a:chExt cx="3117062" cy="1929496"/>
          </a:xfrm>
        </p:grpSpPr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D0BADF-F15D-DC4B-A44E-FAE90CD7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10143" y="1658784"/>
              <a:ext cx="1528418" cy="16074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DE9168-E4BF-734E-9305-390A4C91B0E5}"/>
                </a:ext>
              </a:extLst>
            </p:cNvPr>
            <p:cNvSpPr txBox="1"/>
            <p:nvPr/>
          </p:nvSpPr>
          <p:spPr>
            <a:xfrm>
              <a:off x="3837960" y="3249726"/>
              <a:ext cx="3117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Machine Learning Algorithm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48255-A2AF-7041-A26F-4C26713AD518}"/>
              </a:ext>
            </a:extLst>
          </p:cNvPr>
          <p:cNvGrpSpPr/>
          <p:nvPr/>
        </p:nvGrpSpPr>
        <p:grpSpPr>
          <a:xfrm>
            <a:off x="9237161" y="1658784"/>
            <a:ext cx="1742897" cy="1930459"/>
            <a:chOff x="7466988" y="1658784"/>
            <a:chExt cx="1742897" cy="1930459"/>
          </a:xfrm>
        </p:grpSpPr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74BB9493-9C01-BA48-8D2E-38AE88B4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9672" y="1658784"/>
              <a:ext cx="1374593" cy="16157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E5952-E057-9249-B120-79AE3E43E075}"/>
                </a:ext>
              </a:extLst>
            </p:cNvPr>
            <p:cNvSpPr txBox="1"/>
            <p:nvPr/>
          </p:nvSpPr>
          <p:spPr>
            <a:xfrm>
              <a:off x="7466988" y="3250689"/>
              <a:ext cx="174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Learned Model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263573C-763E-7947-89D8-782268B65F67}"/>
              </a:ext>
            </a:extLst>
          </p:cNvPr>
          <p:cNvSpPr/>
          <p:nvPr/>
        </p:nvSpPr>
        <p:spPr>
          <a:xfrm>
            <a:off x="7133188" y="2259336"/>
            <a:ext cx="1878094" cy="242648"/>
          </a:xfrm>
          <a:custGeom>
            <a:avLst/>
            <a:gdLst>
              <a:gd name="connsiteX0" fmla="*/ 0 w 1878094"/>
              <a:gd name="connsiteY0" fmla="*/ 60662 h 242648"/>
              <a:gd name="connsiteX1" fmla="*/ 1650078 w 1878094"/>
              <a:gd name="connsiteY1" fmla="*/ 60662 h 242648"/>
              <a:gd name="connsiteX2" fmla="*/ 1650078 w 1878094"/>
              <a:gd name="connsiteY2" fmla="*/ 0 h 242648"/>
              <a:gd name="connsiteX3" fmla="*/ 1878094 w 1878094"/>
              <a:gd name="connsiteY3" fmla="*/ 121324 h 242648"/>
              <a:gd name="connsiteX4" fmla="*/ 1650078 w 1878094"/>
              <a:gd name="connsiteY4" fmla="*/ 242648 h 242648"/>
              <a:gd name="connsiteX5" fmla="*/ 1650078 w 1878094"/>
              <a:gd name="connsiteY5" fmla="*/ 181986 h 242648"/>
              <a:gd name="connsiteX6" fmla="*/ 0 w 1878094"/>
              <a:gd name="connsiteY6" fmla="*/ 181986 h 242648"/>
              <a:gd name="connsiteX7" fmla="*/ 0 w 1878094"/>
              <a:gd name="connsiteY7" fmla="*/ 60662 h 24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8094" h="242648" extrusionOk="0">
                <a:moveTo>
                  <a:pt x="0" y="60662"/>
                </a:moveTo>
                <a:cubicBezTo>
                  <a:pt x="506554" y="201832"/>
                  <a:pt x="1222098" y="125677"/>
                  <a:pt x="1650078" y="60662"/>
                </a:cubicBezTo>
                <a:cubicBezTo>
                  <a:pt x="1646271" y="41040"/>
                  <a:pt x="1651668" y="19934"/>
                  <a:pt x="1650078" y="0"/>
                </a:cubicBezTo>
                <a:cubicBezTo>
                  <a:pt x="1686019" y="37703"/>
                  <a:pt x="1792262" y="88538"/>
                  <a:pt x="1878094" y="121324"/>
                </a:cubicBezTo>
                <a:cubicBezTo>
                  <a:pt x="1827024" y="125745"/>
                  <a:pt x="1742426" y="205466"/>
                  <a:pt x="1650078" y="242648"/>
                </a:cubicBezTo>
                <a:cubicBezTo>
                  <a:pt x="1653847" y="233202"/>
                  <a:pt x="1652903" y="197981"/>
                  <a:pt x="1650078" y="181986"/>
                </a:cubicBezTo>
                <a:cubicBezTo>
                  <a:pt x="1253913" y="113246"/>
                  <a:pt x="680236" y="312442"/>
                  <a:pt x="0" y="181986"/>
                </a:cubicBezTo>
                <a:cubicBezTo>
                  <a:pt x="-10700" y="126916"/>
                  <a:pt x="-5771" y="116064"/>
                  <a:pt x="0" y="60662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201F979-09F0-5244-B80C-9B0E04A09900}"/>
              </a:ext>
            </a:extLst>
          </p:cNvPr>
          <p:cNvSpPr/>
          <p:nvPr/>
        </p:nvSpPr>
        <p:spPr>
          <a:xfrm>
            <a:off x="2611791" y="5091925"/>
            <a:ext cx="507227" cy="132977"/>
          </a:xfrm>
          <a:custGeom>
            <a:avLst/>
            <a:gdLst>
              <a:gd name="connsiteX0" fmla="*/ 0 w 507227"/>
              <a:gd name="connsiteY0" fmla="*/ 33244 h 132977"/>
              <a:gd name="connsiteX1" fmla="*/ 382269 w 507227"/>
              <a:gd name="connsiteY1" fmla="*/ 33244 h 132977"/>
              <a:gd name="connsiteX2" fmla="*/ 382269 w 507227"/>
              <a:gd name="connsiteY2" fmla="*/ 0 h 132977"/>
              <a:gd name="connsiteX3" fmla="*/ 507227 w 507227"/>
              <a:gd name="connsiteY3" fmla="*/ 66489 h 132977"/>
              <a:gd name="connsiteX4" fmla="*/ 382269 w 507227"/>
              <a:gd name="connsiteY4" fmla="*/ 132977 h 132977"/>
              <a:gd name="connsiteX5" fmla="*/ 382269 w 507227"/>
              <a:gd name="connsiteY5" fmla="*/ 99733 h 132977"/>
              <a:gd name="connsiteX6" fmla="*/ 0 w 507227"/>
              <a:gd name="connsiteY6" fmla="*/ 99733 h 132977"/>
              <a:gd name="connsiteX7" fmla="*/ 0 w 507227"/>
              <a:gd name="connsiteY7" fmla="*/ 33244 h 1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27" h="132977" extrusionOk="0">
                <a:moveTo>
                  <a:pt x="0" y="33244"/>
                </a:moveTo>
                <a:cubicBezTo>
                  <a:pt x="138576" y="44405"/>
                  <a:pt x="281251" y="39622"/>
                  <a:pt x="382269" y="33244"/>
                </a:cubicBezTo>
                <a:cubicBezTo>
                  <a:pt x="383210" y="17761"/>
                  <a:pt x="383498" y="6412"/>
                  <a:pt x="382269" y="0"/>
                </a:cubicBezTo>
                <a:cubicBezTo>
                  <a:pt x="423714" y="13398"/>
                  <a:pt x="450026" y="29685"/>
                  <a:pt x="507227" y="66489"/>
                </a:cubicBezTo>
                <a:cubicBezTo>
                  <a:pt x="453686" y="93046"/>
                  <a:pt x="424440" y="116878"/>
                  <a:pt x="382269" y="132977"/>
                </a:cubicBezTo>
                <a:cubicBezTo>
                  <a:pt x="380581" y="124161"/>
                  <a:pt x="379399" y="109022"/>
                  <a:pt x="382269" y="99733"/>
                </a:cubicBezTo>
                <a:cubicBezTo>
                  <a:pt x="280738" y="91045"/>
                  <a:pt x="144307" y="119312"/>
                  <a:pt x="0" y="99733"/>
                </a:cubicBezTo>
                <a:cubicBezTo>
                  <a:pt x="3833" y="90580"/>
                  <a:pt x="2835" y="50498"/>
                  <a:pt x="0" y="33244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482A6F5-F4D9-8F47-98DD-7E92C8742662}"/>
              </a:ext>
            </a:extLst>
          </p:cNvPr>
          <p:cNvSpPr/>
          <p:nvPr/>
        </p:nvSpPr>
        <p:spPr>
          <a:xfrm>
            <a:off x="4913811" y="5096118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D517D13-FD79-844F-BD25-4DE70E632C11}"/>
              </a:ext>
            </a:extLst>
          </p:cNvPr>
          <p:cNvSpPr/>
          <p:nvPr/>
        </p:nvSpPr>
        <p:spPr>
          <a:xfrm>
            <a:off x="6797704" y="5100469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ACE2502-940E-4543-8AE7-E0D82BFBDB26}"/>
              </a:ext>
            </a:extLst>
          </p:cNvPr>
          <p:cNvSpPr/>
          <p:nvPr/>
        </p:nvSpPr>
        <p:spPr>
          <a:xfrm>
            <a:off x="9235495" y="5091758"/>
            <a:ext cx="469784" cy="133105"/>
          </a:xfrm>
          <a:custGeom>
            <a:avLst/>
            <a:gdLst>
              <a:gd name="connsiteX0" fmla="*/ 0 w 469784"/>
              <a:gd name="connsiteY0" fmla="*/ 33276 h 133105"/>
              <a:gd name="connsiteX1" fmla="*/ 344705 w 469784"/>
              <a:gd name="connsiteY1" fmla="*/ 33276 h 133105"/>
              <a:gd name="connsiteX2" fmla="*/ 344705 w 469784"/>
              <a:gd name="connsiteY2" fmla="*/ 0 h 133105"/>
              <a:gd name="connsiteX3" fmla="*/ 469784 w 469784"/>
              <a:gd name="connsiteY3" fmla="*/ 66553 h 133105"/>
              <a:gd name="connsiteX4" fmla="*/ 344705 w 469784"/>
              <a:gd name="connsiteY4" fmla="*/ 133105 h 133105"/>
              <a:gd name="connsiteX5" fmla="*/ 344705 w 469784"/>
              <a:gd name="connsiteY5" fmla="*/ 99829 h 133105"/>
              <a:gd name="connsiteX6" fmla="*/ 0 w 469784"/>
              <a:gd name="connsiteY6" fmla="*/ 99829 h 133105"/>
              <a:gd name="connsiteX7" fmla="*/ 0 w 469784"/>
              <a:gd name="connsiteY7" fmla="*/ 33276 h 1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784" h="133105" extrusionOk="0">
                <a:moveTo>
                  <a:pt x="0" y="33276"/>
                </a:moveTo>
                <a:cubicBezTo>
                  <a:pt x="81438" y="49785"/>
                  <a:pt x="246365" y="41019"/>
                  <a:pt x="344705" y="33276"/>
                </a:cubicBezTo>
                <a:cubicBezTo>
                  <a:pt x="345730" y="28874"/>
                  <a:pt x="345796" y="12339"/>
                  <a:pt x="344705" y="0"/>
                </a:cubicBezTo>
                <a:cubicBezTo>
                  <a:pt x="380895" y="9330"/>
                  <a:pt x="411087" y="41041"/>
                  <a:pt x="469784" y="66553"/>
                </a:cubicBezTo>
                <a:cubicBezTo>
                  <a:pt x="445932" y="89021"/>
                  <a:pt x="385642" y="109876"/>
                  <a:pt x="344705" y="133105"/>
                </a:cubicBezTo>
                <a:cubicBezTo>
                  <a:pt x="347604" y="119345"/>
                  <a:pt x="344966" y="114410"/>
                  <a:pt x="344705" y="99829"/>
                </a:cubicBezTo>
                <a:cubicBezTo>
                  <a:pt x="283294" y="95741"/>
                  <a:pt x="166167" y="112895"/>
                  <a:pt x="0" y="99829"/>
                </a:cubicBezTo>
                <a:cubicBezTo>
                  <a:pt x="3892" y="76750"/>
                  <a:pt x="-5609" y="65680"/>
                  <a:pt x="0" y="3327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5996E-4B80-2C41-9D4D-B9B453ABD176}"/>
              </a:ext>
            </a:extLst>
          </p:cNvPr>
          <p:cNvGrpSpPr/>
          <p:nvPr/>
        </p:nvGrpSpPr>
        <p:grpSpPr>
          <a:xfrm>
            <a:off x="3329118" y="4343386"/>
            <a:ext cx="1374593" cy="1985749"/>
            <a:chOff x="3628842" y="4343386"/>
            <a:chExt cx="1374593" cy="1985749"/>
          </a:xfrm>
        </p:grpSpPr>
        <p:pic>
          <p:nvPicPr>
            <p:cNvPr id="38" name="Picture 37" descr="Shape, circle&#10;&#10;Description automatically generated">
              <a:extLst>
                <a:ext uri="{FF2B5EF4-FFF2-40B4-BE49-F238E27FC236}">
                  <a16:creationId xmlns:a16="http://schemas.microsoft.com/office/drawing/2014/main" id="{63233C2E-6CBF-3547-B70F-1C5E3B1FA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8842" y="4343386"/>
              <a:ext cx="1374593" cy="16157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EB1AF-0281-3C4A-B58E-9ED3060CF142}"/>
                </a:ext>
              </a:extLst>
            </p:cNvPr>
            <p:cNvSpPr txBox="1"/>
            <p:nvPr/>
          </p:nvSpPr>
          <p:spPr>
            <a:xfrm>
              <a:off x="3940454" y="5990581"/>
              <a:ext cx="822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6061FE-C2F0-DA45-8276-EBE2B6406B00}"/>
              </a:ext>
            </a:extLst>
          </p:cNvPr>
          <p:cNvGrpSpPr/>
          <p:nvPr/>
        </p:nvGrpSpPr>
        <p:grpSpPr>
          <a:xfrm>
            <a:off x="7611455" y="4445571"/>
            <a:ext cx="1413940" cy="1820188"/>
            <a:chOff x="7986428" y="4352134"/>
            <a:chExt cx="1634939" cy="2008943"/>
          </a:xfrm>
        </p:grpSpPr>
        <p:pic>
          <p:nvPicPr>
            <p:cNvPr id="16" name="Picture 1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411717F4-0A76-7443-B2B3-475E169A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0814" y="4352134"/>
              <a:ext cx="1584234" cy="1611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5445C-ABBF-0540-A231-25748FBFBA87}"/>
                </a:ext>
              </a:extLst>
            </p:cNvPr>
            <p:cNvSpPr txBox="1"/>
            <p:nvPr/>
          </p:nvSpPr>
          <p:spPr>
            <a:xfrm>
              <a:off x="7986428" y="6022523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Decision Logic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971E0-C083-0849-AA5D-F2D44E5429AE}"/>
              </a:ext>
            </a:extLst>
          </p:cNvPr>
          <p:cNvGrpSpPr/>
          <p:nvPr/>
        </p:nvGrpSpPr>
        <p:grpSpPr>
          <a:xfrm>
            <a:off x="9915383" y="4356344"/>
            <a:ext cx="1635999" cy="1635999"/>
            <a:chOff x="10292573" y="4356344"/>
            <a:chExt cx="1635999" cy="1635999"/>
          </a:xfrm>
        </p:grpSpPr>
        <p:pic>
          <p:nvPicPr>
            <p:cNvPr id="13" name="Picture 12" descr="A black and white drawing of a tree&#10;&#10;Description automatically generated with low confidence">
              <a:extLst>
                <a:ext uri="{FF2B5EF4-FFF2-40B4-BE49-F238E27FC236}">
                  <a16:creationId xmlns:a16="http://schemas.microsoft.com/office/drawing/2014/main" id="{375084A3-F7C8-A949-AF4D-08E40C5B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92573" y="4356344"/>
              <a:ext cx="1635999" cy="16359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1689A-B2D3-5543-8FD4-8DCE67814357}"/>
                </a:ext>
              </a:extLst>
            </p:cNvPr>
            <p:cNvSpPr txBox="1"/>
            <p:nvPr/>
          </p:nvSpPr>
          <p:spPr>
            <a:xfrm>
              <a:off x="10436229" y="4995584"/>
              <a:ext cx="133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B27157-7D88-434B-B719-7C5FB537CE0D}"/>
              </a:ext>
            </a:extLst>
          </p:cNvPr>
          <p:cNvGrpSpPr/>
          <p:nvPr/>
        </p:nvGrpSpPr>
        <p:grpSpPr>
          <a:xfrm>
            <a:off x="422910" y="4657738"/>
            <a:ext cx="1978781" cy="1307117"/>
            <a:chOff x="800100" y="4657738"/>
            <a:chExt cx="1978781" cy="130711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01128D-8C27-7945-9AD9-5DE183674EDE}"/>
                </a:ext>
              </a:extLst>
            </p:cNvPr>
            <p:cNvSpPr txBox="1"/>
            <p:nvPr/>
          </p:nvSpPr>
          <p:spPr>
            <a:xfrm>
              <a:off x="974783" y="5626301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Data Instance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40B8DE0-C85A-5640-8EB2-034C1E68BA54}"/>
                </a:ext>
              </a:extLst>
            </p:cNvPr>
            <p:cNvGrpSpPr/>
            <p:nvPr/>
          </p:nvGrpSpPr>
          <p:grpSpPr>
            <a:xfrm>
              <a:off x="800100" y="4657738"/>
              <a:ext cx="1978781" cy="777312"/>
              <a:chOff x="800100" y="4657738"/>
              <a:chExt cx="1978781" cy="77731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A33288C-7AE8-054B-8675-AF4A940E6A7D}"/>
                  </a:ext>
                </a:extLst>
              </p:cNvPr>
              <p:cNvGrpSpPr/>
              <p:nvPr/>
            </p:nvGrpSpPr>
            <p:grpSpPr>
              <a:xfrm>
                <a:off x="800100" y="4657738"/>
                <a:ext cx="1978781" cy="777312"/>
                <a:chOff x="1117648" y="1974786"/>
                <a:chExt cx="1729666" cy="551267"/>
              </a:xfrm>
            </p:grpSpPr>
            <p:pic>
              <p:nvPicPr>
                <p:cNvPr id="67" name="Picture 66" descr="Whiteboard&#10;&#10;Description automatically generated">
                  <a:extLst>
                    <a:ext uri="{FF2B5EF4-FFF2-40B4-BE49-F238E27FC236}">
                      <a16:creationId xmlns:a16="http://schemas.microsoft.com/office/drawing/2014/main" id="{BE64DD56-9086-D34F-9D60-DFBA5E455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rcRect l="13835" t="16337" r="13684" b="51094"/>
                <a:stretch/>
              </p:blipFill>
              <p:spPr>
                <a:xfrm>
                  <a:off x="1117648" y="1974786"/>
                  <a:ext cx="1729666" cy="551267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0C953E-CFDA-3A43-9620-62FF3060D472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E4B2F75-11F3-8F40-A4E8-69875BB54F67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611953E-3B96-BB4B-8EC7-9E9CF965A7FE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99502AE-61E6-8C47-BADC-6AFF765F8515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CE2933-0D58-834B-A043-456C05B99499}"/>
                  </a:ext>
                </a:extLst>
              </p:cNvPr>
              <p:cNvSpPr txBox="1"/>
              <p:nvPr/>
            </p:nvSpPr>
            <p:spPr>
              <a:xfrm>
                <a:off x="929237" y="4796018"/>
                <a:ext cx="457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994DCC-2CDE-4942-B3F5-5D4CD3DDACB0}"/>
                  </a:ext>
                </a:extLst>
              </p:cNvPr>
              <p:cNvSpPr txBox="1"/>
              <p:nvPr/>
            </p:nvSpPr>
            <p:spPr>
              <a:xfrm>
                <a:off x="1853280" y="4769378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15965A-5807-734B-B065-767387C2B905}"/>
                  </a:ext>
                </a:extLst>
              </p:cNvPr>
              <p:cNvSpPr txBox="1"/>
              <p:nvPr/>
            </p:nvSpPr>
            <p:spPr>
              <a:xfrm>
                <a:off x="1400652" y="4780576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32EAC4-9B2A-A94D-A616-B897217BD472}"/>
                  </a:ext>
                </a:extLst>
              </p:cNvPr>
              <p:cNvSpPr txBox="1"/>
              <p:nvPr/>
            </p:nvSpPr>
            <p:spPr>
              <a:xfrm>
                <a:off x="2284201" y="4761915"/>
                <a:ext cx="338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Q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F71DFF2-C45E-1C42-88DE-37D71C8F3FBE}"/>
                  </a:ext>
                </a:extLst>
              </p:cNvPr>
              <p:cNvSpPr txBox="1"/>
              <p:nvPr/>
            </p:nvSpPr>
            <p:spPr>
              <a:xfrm>
                <a:off x="873723" y="5143269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D749DF-5784-9040-ACB7-DE8E0CE6D7E2}"/>
                  </a:ext>
                </a:extLst>
              </p:cNvPr>
              <p:cNvSpPr txBox="1"/>
              <p:nvPr/>
            </p:nvSpPr>
            <p:spPr>
              <a:xfrm>
                <a:off x="1338949" y="5136847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T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8AC6F1-759D-4741-912B-7213451BDD57}"/>
                  </a:ext>
                </a:extLst>
              </p:cNvPr>
              <p:cNvSpPr txBox="1"/>
              <p:nvPr/>
            </p:nvSpPr>
            <p:spPr>
              <a:xfrm>
                <a:off x="1796148" y="5122410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>
                    <a:latin typeface="Segoe Print" panose="02000800000000000000" pitchFamily="2" charset="0"/>
                  </a:rPr>
                  <a:t>Red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D0D259-7B9F-294F-9D04-B131298AFC2B}"/>
                  </a:ext>
                </a:extLst>
              </p:cNvPr>
              <p:cNvSpPr txBox="1"/>
              <p:nvPr/>
            </p:nvSpPr>
            <p:spPr>
              <a:xfrm>
                <a:off x="2193996" y="5111174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>
                    <a:latin typeface="Segoe Print" panose="02000800000000000000" pitchFamily="2" charset="0"/>
                  </a:rPr>
                  <a:t>?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206ABA-65E0-5C41-A036-757C35215026}"/>
              </a:ext>
            </a:extLst>
          </p:cNvPr>
          <p:cNvGrpSpPr/>
          <p:nvPr/>
        </p:nvGrpSpPr>
        <p:grpSpPr>
          <a:xfrm>
            <a:off x="1057158" y="1698260"/>
            <a:ext cx="2386335" cy="1898219"/>
            <a:chOff x="1057158" y="1698260"/>
            <a:chExt cx="2386335" cy="189821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A42455F-22D7-6346-948B-12F76A05E963}"/>
                </a:ext>
              </a:extLst>
            </p:cNvPr>
            <p:cNvGrpSpPr/>
            <p:nvPr/>
          </p:nvGrpSpPr>
          <p:grpSpPr>
            <a:xfrm>
              <a:off x="1057158" y="1698260"/>
              <a:ext cx="2386335" cy="1898219"/>
              <a:chOff x="787529" y="1698260"/>
              <a:chExt cx="2386335" cy="18982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C44C72C-1C0C-8A48-838C-6FBB447C5FC7}"/>
                  </a:ext>
                </a:extLst>
              </p:cNvPr>
              <p:cNvGrpSpPr/>
              <p:nvPr/>
            </p:nvGrpSpPr>
            <p:grpSpPr>
              <a:xfrm>
                <a:off x="787529" y="1698260"/>
                <a:ext cx="2386335" cy="1898219"/>
                <a:chOff x="787529" y="1698260"/>
                <a:chExt cx="2386335" cy="1898219"/>
              </a:xfrm>
            </p:grpSpPr>
            <p:pic>
              <p:nvPicPr>
                <p:cNvPr id="29" name="Picture 28" descr="Whiteboard&#10;&#10;Description automatically generated">
                  <a:extLst>
                    <a:ext uri="{FF2B5EF4-FFF2-40B4-BE49-F238E27FC236}">
                      <a16:creationId xmlns:a16="http://schemas.microsoft.com/office/drawing/2014/main" id="{C7C973BE-9699-E54A-B6B5-E796F2305A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529" y="1698260"/>
                  <a:ext cx="2386335" cy="1692633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744C597-F089-4E48-9CFD-57764CA0C755}"/>
                    </a:ext>
                  </a:extLst>
                </p:cNvPr>
                <p:cNvSpPr txBox="1"/>
                <p:nvPr/>
              </p:nvSpPr>
              <p:spPr>
                <a:xfrm>
                  <a:off x="984803" y="3257925"/>
                  <a:ext cx="16349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latin typeface="Segoe Print" panose="02000800000000000000" pitchFamily="2" charset="0"/>
                    </a:rPr>
                    <a:t>Labeled Data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04DC8D8-C701-5640-8DB0-9A2158DB5B02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94B37F7-CC55-8844-81D2-7B532A1C58DC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22F913F-DBF1-B646-87E3-78CAFF789289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ECA2D7A-57E9-AB46-B605-183CCE6795DC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27B7599-B262-A84B-9CF2-0A37E01F23C9}"/>
                  </a:ext>
                </a:extLst>
              </p:cNvPr>
              <p:cNvSpPr txBox="1"/>
              <p:nvPr/>
            </p:nvSpPr>
            <p:spPr>
              <a:xfrm>
                <a:off x="1188194" y="2032470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8DAE187-B43F-4042-AB71-D7D9C93BA9A8}"/>
                  </a:ext>
                </a:extLst>
              </p:cNvPr>
              <p:cNvSpPr txBox="1"/>
              <p:nvPr/>
            </p:nvSpPr>
            <p:spPr>
              <a:xfrm>
                <a:off x="2007188" y="2026025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B811A52-BB1D-074A-8D33-C47A3045A6FF}"/>
                  </a:ext>
                </a:extLst>
              </p:cNvPr>
              <p:cNvSpPr txBox="1"/>
              <p:nvPr/>
            </p:nvSpPr>
            <p:spPr>
              <a:xfrm>
                <a:off x="1601454" y="2027352"/>
                <a:ext cx="424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D8FD0F-47B7-5B42-9051-07487D7E4564}"/>
                  </a:ext>
                </a:extLst>
              </p:cNvPr>
              <p:cNvSpPr txBox="1"/>
              <p:nvPr/>
            </p:nvSpPr>
            <p:spPr>
              <a:xfrm>
                <a:off x="2389022" y="2012723"/>
                <a:ext cx="338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Q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9E4B5E-9974-FD4F-B232-6DA9311BFEBC}"/>
                </a:ext>
              </a:extLst>
            </p:cNvPr>
            <p:cNvSpPr txBox="1"/>
            <p:nvPr/>
          </p:nvSpPr>
          <p:spPr>
            <a:xfrm>
              <a:off x="1425503" y="2301009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8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F797B5-D495-5A4F-B2E4-7DB98FE7EA10}"/>
                </a:ext>
              </a:extLst>
            </p:cNvPr>
            <p:cNvSpPr txBox="1"/>
            <p:nvPr/>
          </p:nvSpPr>
          <p:spPr>
            <a:xfrm>
              <a:off x="1811389" y="22966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7515808-6EBA-A64C-8E36-3A0F81511639}"/>
                </a:ext>
              </a:extLst>
            </p:cNvPr>
            <p:cNvSpPr txBox="1"/>
            <p:nvPr/>
          </p:nvSpPr>
          <p:spPr>
            <a:xfrm>
              <a:off x="2211438" y="2286413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793401B-EC19-564A-8B53-01B7BCA22B81}"/>
                </a:ext>
              </a:extLst>
            </p:cNvPr>
            <p:cNvSpPr txBox="1"/>
            <p:nvPr/>
          </p:nvSpPr>
          <p:spPr>
            <a:xfrm>
              <a:off x="2568272" y="227563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BDA73A3-FB53-B542-A4C5-D0C9EE44F63C}"/>
                </a:ext>
              </a:extLst>
            </p:cNvPr>
            <p:cNvSpPr txBox="1"/>
            <p:nvPr/>
          </p:nvSpPr>
          <p:spPr>
            <a:xfrm>
              <a:off x="1423251" y="24803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12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FBFC871-A762-B640-8882-FF146D170F46}"/>
                </a:ext>
              </a:extLst>
            </p:cNvPr>
            <p:cNvSpPr txBox="1"/>
            <p:nvPr/>
          </p:nvSpPr>
          <p:spPr>
            <a:xfrm>
              <a:off x="1809137" y="2475901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0B4655A-02E1-FC47-8F52-2F1506ACC29A}"/>
                </a:ext>
              </a:extLst>
            </p:cNvPr>
            <p:cNvSpPr txBox="1"/>
            <p:nvPr/>
          </p:nvSpPr>
          <p:spPr>
            <a:xfrm>
              <a:off x="2209186" y="245944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756609-FCCD-6149-97E8-989098E716D7}"/>
                </a:ext>
              </a:extLst>
            </p:cNvPr>
            <p:cNvSpPr txBox="1"/>
            <p:nvPr/>
          </p:nvSpPr>
          <p:spPr>
            <a:xfrm>
              <a:off x="2566020" y="244821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8BA822B-77B7-8940-A652-0232B94416EF}"/>
                </a:ext>
              </a:extLst>
            </p:cNvPr>
            <p:cNvSpPr txBox="1"/>
            <p:nvPr/>
          </p:nvSpPr>
          <p:spPr>
            <a:xfrm>
              <a:off x="1423251" y="2668567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AD13298-51B7-3D43-A84D-A9E91AF3FFF4}"/>
                </a:ext>
              </a:extLst>
            </p:cNvPr>
            <p:cNvSpPr txBox="1"/>
            <p:nvPr/>
          </p:nvSpPr>
          <p:spPr>
            <a:xfrm>
              <a:off x="1809137" y="2664163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6D2B588-01EB-5248-969C-94447CC692A9}"/>
                </a:ext>
              </a:extLst>
            </p:cNvPr>
            <p:cNvSpPr txBox="1"/>
            <p:nvPr/>
          </p:nvSpPr>
          <p:spPr>
            <a:xfrm>
              <a:off x="2209186" y="264770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2CDE525-6D78-684F-B09E-17AD5CF32F06}"/>
                </a:ext>
              </a:extLst>
            </p:cNvPr>
            <p:cNvSpPr txBox="1"/>
            <p:nvPr/>
          </p:nvSpPr>
          <p:spPr>
            <a:xfrm>
              <a:off x="2566020" y="2636472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E2E381C-814F-1C45-80E4-D743FA2B3FDD}"/>
                </a:ext>
              </a:extLst>
            </p:cNvPr>
            <p:cNvSpPr txBox="1"/>
            <p:nvPr/>
          </p:nvSpPr>
          <p:spPr>
            <a:xfrm>
              <a:off x="2215911" y="283597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D70DE7-DABA-7F42-9E4E-A42D91E0D772}"/>
                </a:ext>
              </a:extLst>
            </p:cNvPr>
            <p:cNvSpPr txBox="1"/>
            <p:nvPr/>
          </p:nvSpPr>
          <p:spPr>
            <a:xfrm>
              <a:off x="2572745" y="282474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A179FE-DA34-FC2E-8D70-F1A5E509DD62}"/>
              </a:ext>
            </a:extLst>
          </p:cNvPr>
          <p:cNvSpPr txBox="1"/>
          <p:nvPr/>
        </p:nvSpPr>
        <p:spPr>
          <a:xfrm>
            <a:off x="8380335" y="526334"/>
            <a:ext cx="1535048" cy="769415"/>
          </a:xfrm>
          <a:prstGeom prst="rect">
            <a:avLst/>
          </a:prstGeom>
          <a:noFill/>
        </p:spPr>
        <p:txBody>
          <a:bodyPr wrap="none" lIns="91414" tIns="45707" rIns="91414" bIns="45707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127006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6A9E17E-DD68-7441-ACF3-23E0D5D35263}"/>
              </a:ext>
            </a:extLst>
          </p:cNvPr>
          <p:cNvGrpSpPr/>
          <p:nvPr/>
        </p:nvGrpSpPr>
        <p:grpSpPr>
          <a:xfrm>
            <a:off x="5053201" y="4633190"/>
            <a:ext cx="2374533" cy="1396717"/>
            <a:chOff x="5053201" y="4633190"/>
            <a:chExt cx="2374533" cy="139671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58A86AE-0970-DC4C-A6E3-FB74106B5C8B}"/>
                </a:ext>
              </a:extLst>
            </p:cNvPr>
            <p:cNvSpPr txBox="1"/>
            <p:nvPr/>
          </p:nvSpPr>
          <p:spPr>
            <a:xfrm>
              <a:off x="5053201" y="5691353"/>
              <a:ext cx="2374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Predicted Quantity</a:t>
              </a:r>
            </a:p>
          </p:txBody>
        </p:sp>
        <p:pic>
          <p:nvPicPr>
            <p:cNvPr id="107" name="Picture 10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143F23C-D7CC-A948-A8BF-2DC65CE7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188" y="4633190"/>
              <a:ext cx="919825" cy="10826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B62C0-2715-184E-ABC6-3B03216ADCA9}"/>
              </a:ext>
            </a:extLst>
          </p:cNvPr>
          <p:cNvSpPr txBox="1"/>
          <p:nvPr/>
        </p:nvSpPr>
        <p:spPr>
          <a:xfrm>
            <a:off x="266700" y="4012960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9FE27-2235-F04B-BDCA-BEC30AF666BF}"/>
              </a:ext>
            </a:extLst>
          </p:cNvPr>
          <p:cNvSpPr txBox="1"/>
          <p:nvPr/>
        </p:nvSpPr>
        <p:spPr>
          <a:xfrm>
            <a:off x="256872" y="1147302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Machine Learning: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BAAD3-A074-0043-AA6E-DFE847137B97}"/>
              </a:ext>
            </a:extLst>
          </p:cNvPr>
          <p:cNvCxnSpPr>
            <a:cxnSpLocks/>
          </p:cNvCxnSpPr>
          <p:nvPr/>
        </p:nvCxnSpPr>
        <p:spPr>
          <a:xfrm>
            <a:off x="-54105" y="3846874"/>
            <a:ext cx="5879718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E9199-832F-DF40-917C-6D84CEAA85B2}"/>
              </a:ext>
            </a:extLst>
          </p:cNvPr>
          <p:cNvCxnSpPr>
            <a:cxnSpLocks/>
          </p:cNvCxnSpPr>
          <p:nvPr/>
        </p:nvCxnSpPr>
        <p:spPr>
          <a:xfrm>
            <a:off x="8039100" y="3846874"/>
            <a:ext cx="4261055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484467-B173-144F-AEAC-085DEC454D84}"/>
              </a:ext>
            </a:extLst>
          </p:cNvPr>
          <p:cNvCxnSpPr>
            <a:cxnSpLocks/>
          </p:cNvCxnSpPr>
          <p:nvPr/>
        </p:nvCxnSpPr>
        <p:spPr>
          <a:xfrm flipH="1">
            <a:off x="5003435" y="3095975"/>
            <a:ext cx="4261055" cy="1449768"/>
          </a:xfrm>
          <a:prstGeom prst="straightConnector1">
            <a:avLst/>
          </a:prstGeom>
          <a:ln w="88900" cmpd="sng">
            <a:solidFill>
              <a:schemeClr val="accent1">
                <a:lumMod val="75000"/>
              </a:schemeClr>
            </a:solidFill>
            <a:prstDash val="sysDash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BB7793C-0C14-E546-B969-9904EB21FFF5}"/>
              </a:ext>
            </a:extLst>
          </p:cNvPr>
          <p:cNvSpPr/>
          <p:nvPr/>
        </p:nvSpPr>
        <p:spPr>
          <a:xfrm>
            <a:off x="3736929" y="2223659"/>
            <a:ext cx="1207340" cy="237652"/>
          </a:xfrm>
          <a:custGeom>
            <a:avLst/>
            <a:gdLst>
              <a:gd name="connsiteX0" fmla="*/ 0 w 1207340"/>
              <a:gd name="connsiteY0" fmla="*/ 59413 h 237652"/>
              <a:gd name="connsiteX1" fmla="*/ 984018 w 1207340"/>
              <a:gd name="connsiteY1" fmla="*/ 59413 h 237652"/>
              <a:gd name="connsiteX2" fmla="*/ 984018 w 1207340"/>
              <a:gd name="connsiteY2" fmla="*/ 0 h 237652"/>
              <a:gd name="connsiteX3" fmla="*/ 1207340 w 1207340"/>
              <a:gd name="connsiteY3" fmla="*/ 118826 h 237652"/>
              <a:gd name="connsiteX4" fmla="*/ 984018 w 1207340"/>
              <a:gd name="connsiteY4" fmla="*/ 237652 h 237652"/>
              <a:gd name="connsiteX5" fmla="*/ 984018 w 1207340"/>
              <a:gd name="connsiteY5" fmla="*/ 178239 h 237652"/>
              <a:gd name="connsiteX6" fmla="*/ 0 w 1207340"/>
              <a:gd name="connsiteY6" fmla="*/ 178239 h 237652"/>
              <a:gd name="connsiteX7" fmla="*/ 0 w 1207340"/>
              <a:gd name="connsiteY7" fmla="*/ 59413 h 23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7340" h="237652" extrusionOk="0">
                <a:moveTo>
                  <a:pt x="0" y="59413"/>
                </a:moveTo>
                <a:cubicBezTo>
                  <a:pt x="347778" y="63394"/>
                  <a:pt x="575189" y="118943"/>
                  <a:pt x="984018" y="59413"/>
                </a:cubicBezTo>
                <a:cubicBezTo>
                  <a:pt x="986216" y="32799"/>
                  <a:pt x="985157" y="21746"/>
                  <a:pt x="984018" y="0"/>
                </a:cubicBezTo>
                <a:cubicBezTo>
                  <a:pt x="1074110" y="69802"/>
                  <a:pt x="1095276" y="76614"/>
                  <a:pt x="1207340" y="118826"/>
                </a:cubicBezTo>
                <a:cubicBezTo>
                  <a:pt x="1152721" y="134212"/>
                  <a:pt x="1015757" y="243411"/>
                  <a:pt x="984018" y="237652"/>
                </a:cubicBezTo>
                <a:cubicBezTo>
                  <a:pt x="980126" y="231212"/>
                  <a:pt x="979676" y="189647"/>
                  <a:pt x="984018" y="178239"/>
                </a:cubicBezTo>
                <a:cubicBezTo>
                  <a:pt x="605951" y="174149"/>
                  <a:pt x="453162" y="151272"/>
                  <a:pt x="0" y="178239"/>
                </a:cubicBezTo>
                <a:cubicBezTo>
                  <a:pt x="8456" y="135701"/>
                  <a:pt x="2699" y="107992"/>
                  <a:pt x="0" y="59413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65BF3E-BEE1-F34C-882B-6CFB5B619EF9}"/>
              </a:ext>
            </a:extLst>
          </p:cNvPr>
          <p:cNvGrpSpPr/>
          <p:nvPr/>
        </p:nvGrpSpPr>
        <p:grpSpPr>
          <a:xfrm>
            <a:off x="4576509" y="1658784"/>
            <a:ext cx="3117062" cy="1929496"/>
            <a:chOff x="3837960" y="1658784"/>
            <a:chExt cx="3117062" cy="1929496"/>
          </a:xfrm>
        </p:grpSpPr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D0BADF-F15D-DC4B-A44E-FAE90CD7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10143" y="1658784"/>
              <a:ext cx="1528418" cy="16074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DE9168-E4BF-734E-9305-390A4C91B0E5}"/>
                </a:ext>
              </a:extLst>
            </p:cNvPr>
            <p:cNvSpPr txBox="1"/>
            <p:nvPr/>
          </p:nvSpPr>
          <p:spPr>
            <a:xfrm>
              <a:off x="3837960" y="3249726"/>
              <a:ext cx="3117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Machine Learning Algorithm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48255-A2AF-7041-A26F-4C26713AD518}"/>
              </a:ext>
            </a:extLst>
          </p:cNvPr>
          <p:cNvGrpSpPr/>
          <p:nvPr/>
        </p:nvGrpSpPr>
        <p:grpSpPr>
          <a:xfrm>
            <a:off x="9237161" y="1658784"/>
            <a:ext cx="1742897" cy="1930459"/>
            <a:chOff x="7466988" y="1658784"/>
            <a:chExt cx="1742897" cy="1930459"/>
          </a:xfrm>
        </p:grpSpPr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74BB9493-9C01-BA48-8D2E-38AE88B4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9672" y="1658784"/>
              <a:ext cx="1374593" cy="16157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E5952-E057-9249-B120-79AE3E43E075}"/>
                </a:ext>
              </a:extLst>
            </p:cNvPr>
            <p:cNvSpPr txBox="1"/>
            <p:nvPr/>
          </p:nvSpPr>
          <p:spPr>
            <a:xfrm>
              <a:off x="7466988" y="3250689"/>
              <a:ext cx="174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Learned Model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263573C-763E-7947-89D8-782268B65F67}"/>
              </a:ext>
            </a:extLst>
          </p:cNvPr>
          <p:cNvSpPr/>
          <p:nvPr/>
        </p:nvSpPr>
        <p:spPr>
          <a:xfrm>
            <a:off x="7133188" y="2259336"/>
            <a:ext cx="1878094" cy="242648"/>
          </a:xfrm>
          <a:custGeom>
            <a:avLst/>
            <a:gdLst>
              <a:gd name="connsiteX0" fmla="*/ 0 w 1878094"/>
              <a:gd name="connsiteY0" fmla="*/ 60662 h 242648"/>
              <a:gd name="connsiteX1" fmla="*/ 1650078 w 1878094"/>
              <a:gd name="connsiteY1" fmla="*/ 60662 h 242648"/>
              <a:gd name="connsiteX2" fmla="*/ 1650078 w 1878094"/>
              <a:gd name="connsiteY2" fmla="*/ 0 h 242648"/>
              <a:gd name="connsiteX3" fmla="*/ 1878094 w 1878094"/>
              <a:gd name="connsiteY3" fmla="*/ 121324 h 242648"/>
              <a:gd name="connsiteX4" fmla="*/ 1650078 w 1878094"/>
              <a:gd name="connsiteY4" fmla="*/ 242648 h 242648"/>
              <a:gd name="connsiteX5" fmla="*/ 1650078 w 1878094"/>
              <a:gd name="connsiteY5" fmla="*/ 181986 h 242648"/>
              <a:gd name="connsiteX6" fmla="*/ 0 w 1878094"/>
              <a:gd name="connsiteY6" fmla="*/ 181986 h 242648"/>
              <a:gd name="connsiteX7" fmla="*/ 0 w 1878094"/>
              <a:gd name="connsiteY7" fmla="*/ 60662 h 24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8094" h="242648" extrusionOk="0">
                <a:moveTo>
                  <a:pt x="0" y="60662"/>
                </a:moveTo>
                <a:cubicBezTo>
                  <a:pt x="506554" y="201832"/>
                  <a:pt x="1222098" y="125677"/>
                  <a:pt x="1650078" y="60662"/>
                </a:cubicBezTo>
                <a:cubicBezTo>
                  <a:pt x="1646271" y="41040"/>
                  <a:pt x="1651668" y="19934"/>
                  <a:pt x="1650078" y="0"/>
                </a:cubicBezTo>
                <a:cubicBezTo>
                  <a:pt x="1686019" y="37703"/>
                  <a:pt x="1792262" y="88538"/>
                  <a:pt x="1878094" y="121324"/>
                </a:cubicBezTo>
                <a:cubicBezTo>
                  <a:pt x="1827024" y="125745"/>
                  <a:pt x="1742426" y="205466"/>
                  <a:pt x="1650078" y="242648"/>
                </a:cubicBezTo>
                <a:cubicBezTo>
                  <a:pt x="1653847" y="233202"/>
                  <a:pt x="1652903" y="197981"/>
                  <a:pt x="1650078" y="181986"/>
                </a:cubicBezTo>
                <a:cubicBezTo>
                  <a:pt x="1253913" y="113246"/>
                  <a:pt x="680236" y="312442"/>
                  <a:pt x="0" y="181986"/>
                </a:cubicBezTo>
                <a:cubicBezTo>
                  <a:pt x="-10700" y="126916"/>
                  <a:pt x="-5771" y="116064"/>
                  <a:pt x="0" y="60662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201F979-09F0-5244-B80C-9B0E04A09900}"/>
              </a:ext>
            </a:extLst>
          </p:cNvPr>
          <p:cNvSpPr/>
          <p:nvPr/>
        </p:nvSpPr>
        <p:spPr>
          <a:xfrm>
            <a:off x="2611791" y="5091925"/>
            <a:ext cx="507227" cy="132977"/>
          </a:xfrm>
          <a:custGeom>
            <a:avLst/>
            <a:gdLst>
              <a:gd name="connsiteX0" fmla="*/ 0 w 507227"/>
              <a:gd name="connsiteY0" fmla="*/ 33244 h 132977"/>
              <a:gd name="connsiteX1" fmla="*/ 382269 w 507227"/>
              <a:gd name="connsiteY1" fmla="*/ 33244 h 132977"/>
              <a:gd name="connsiteX2" fmla="*/ 382269 w 507227"/>
              <a:gd name="connsiteY2" fmla="*/ 0 h 132977"/>
              <a:gd name="connsiteX3" fmla="*/ 507227 w 507227"/>
              <a:gd name="connsiteY3" fmla="*/ 66489 h 132977"/>
              <a:gd name="connsiteX4" fmla="*/ 382269 w 507227"/>
              <a:gd name="connsiteY4" fmla="*/ 132977 h 132977"/>
              <a:gd name="connsiteX5" fmla="*/ 382269 w 507227"/>
              <a:gd name="connsiteY5" fmla="*/ 99733 h 132977"/>
              <a:gd name="connsiteX6" fmla="*/ 0 w 507227"/>
              <a:gd name="connsiteY6" fmla="*/ 99733 h 132977"/>
              <a:gd name="connsiteX7" fmla="*/ 0 w 507227"/>
              <a:gd name="connsiteY7" fmla="*/ 33244 h 1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27" h="132977" extrusionOk="0">
                <a:moveTo>
                  <a:pt x="0" y="33244"/>
                </a:moveTo>
                <a:cubicBezTo>
                  <a:pt x="138576" y="44405"/>
                  <a:pt x="281251" y="39622"/>
                  <a:pt x="382269" y="33244"/>
                </a:cubicBezTo>
                <a:cubicBezTo>
                  <a:pt x="383210" y="17761"/>
                  <a:pt x="383498" y="6412"/>
                  <a:pt x="382269" y="0"/>
                </a:cubicBezTo>
                <a:cubicBezTo>
                  <a:pt x="423714" y="13398"/>
                  <a:pt x="450026" y="29685"/>
                  <a:pt x="507227" y="66489"/>
                </a:cubicBezTo>
                <a:cubicBezTo>
                  <a:pt x="453686" y="93046"/>
                  <a:pt x="424440" y="116878"/>
                  <a:pt x="382269" y="132977"/>
                </a:cubicBezTo>
                <a:cubicBezTo>
                  <a:pt x="380581" y="124161"/>
                  <a:pt x="379399" y="109022"/>
                  <a:pt x="382269" y="99733"/>
                </a:cubicBezTo>
                <a:cubicBezTo>
                  <a:pt x="280738" y="91045"/>
                  <a:pt x="144307" y="119312"/>
                  <a:pt x="0" y="99733"/>
                </a:cubicBezTo>
                <a:cubicBezTo>
                  <a:pt x="3833" y="90580"/>
                  <a:pt x="2835" y="50498"/>
                  <a:pt x="0" y="33244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482A6F5-F4D9-8F47-98DD-7E92C8742662}"/>
              </a:ext>
            </a:extLst>
          </p:cNvPr>
          <p:cNvSpPr/>
          <p:nvPr/>
        </p:nvSpPr>
        <p:spPr>
          <a:xfrm>
            <a:off x="4913811" y="5096118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D517D13-FD79-844F-BD25-4DE70E632C11}"/>
              </a:ext>
            </a:extLst>
          </p:cNvPr>
          <p:cNvSpPr/>
          <p:nvPr/>
        </p:nvSpPr>
        <p:spPr>
          <a:xfrm>
            <a:off x="6797704" y="5100469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ACE2502-940E-4543-8AE7-E0D82BFBDB26}"/>
              </a:ext>
            </a:extLst>
          </p:cNvPr>
          <p:cNvSpPr/>
          <p:nvPr/>
        </p:nvSpPr>
        <p:spPr>
          <a:xfrm>
            <a:off x="9235495" y="5091758"/>
            <a:ext cx="469784" cy="133105"/>
          </a:xfrm>
          <a:custGeom>
            <a:avLst/>
            <a:gdLst>
              <a:gd name="connsiteX0" fmla="*/ 0 w 469784"/>
              <a:gd name="connsiteY0" fmla="*/ 33276 h 133105"/>
              <a:gd name="connsiteX1" fmla="*/ 344705 w 469784"/>
              <a:gd name="connsiteY1" fmla="*/ 33276 h 133105"/>
              <a:gd name="connsiteX2" fmla="*/ 344705 w 469784"/>
              <a:gd name="connsiteY2" fmla="*/ 0 h 133105"/>
              <a:gd name="connsiteX3" fmla="*/ 469784 w 469784"/>
              <a:gd name="connsiteY3" fmla="*/ 66553 h 133105"/>
              <a:gd name="connsiteX4" fmla="*/ 344705 w 469784"/>
              <a:gd name="connsiteY4" fmla="*/ 133105 h 133105"/>
              <a:gd name="connsiteX5" fmla="*/ 344705 w 469784"/>
              <a:gd name="connsiteY5" fmla="*/ 99829 h 133105"/>
              <a:gd name="connsiteX6" fmla="*/ 0 w 469784"/>
              <a:gd name="connsiteY6" fmla="*/ 99829 h 133105"/>
              <a:gd name="connsiteX7" fmla="*/ 0 w 469784"/>
              <a:gd name="connsiteY7" fmla="*/ 33276 h 1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784" h="133105" extrusionOk="0">
                <a:moveTo>
                  <a:pt x="0" y="33276"/>
                </a:moveTo>
                <a:cubicBezTo>
                  <a:pt x="81438" y="49785"/>
                  <a:pt x="246365" y="41019"/>
                  <a:pt x="344705" y="33276"/>
                </a:cubicBezTo>
                <a:cubicBezTo>
                  <a:pt x="345730" y="28874"/>
                  <a:pt x="345796" y="12339"/>
                  <a:pt x="344705" y="0"/>
                </a:cubicBezTo>
                <a:cubicBezTo>
                  <a:pt x="380895" y="9330"/>
                  <a:pt x="411087" y="41041"/>
                  <a:pt x="469784" y="66553"/>
                </a:cubicBezTo>
                <a:cubicBezTo>
                  <a:pt x="445932" y="89021"/>
                  <a:pt x="385642" y="109876"/>
                  <a:pt x="344705" y="133105"/>
                </a:cubicBezTo>
                <a:cubicBezTo>
                  <a:pt x="347604" y="119345"/>
                  <a:pt x="344966" y="114410"/>
                  <a:pt x="344705" y="99829"/>
                </a:cubicBezTo>
                <a:cubicBezTo>
                  <a:pt x="283294" y="95741"/>
                  <a:pt x="166167" y="112895"/>
                  <a:pt x="0" y="99829"/>
                </a:cubicBezTo>
                <a:cubicBezTo>
                  <a:pt x="3892" y="76750"/>
                  <a:pt x="-5609" y="65680"/>
                  <a:pt x="0" y="3327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5996E-4B80-2C41-9D4D-B9B453ABD176}"/>
              </a:ext>
            </a:extLst>
          </p:cNvPr>
          <p:cNvGrpSpPr/>
          <p:nvPr/>
        </p:nvGrpSpPr>
        <p:grpSpPr>
          <a:xfrm>
            <a:off x="3329118" y="4343386"/>
            <a:ext cx="1374593" cy="1985749"/>
            <a:chOff x="3628842" y="4343386"/>
            <a:chExt cx="1374593" cy="1985749"/>
          </a:xfrm>
        </p:grpSpPr>
        <p:pic>
          <p:nvPicPr>
            <p:cNvPr id="38" name="Picture 37" descr="Shape, circle&#10;&#10;Description automatically generated">
              <a:extLst>
                <a:ext uri="{FF2B5EF4-FFF2-40B4-BE49-F238E27FC236}">
                  <a16:creationId xmlns:a16="http://schemas.microsoft.com/office/drawing/2014/main" id="{63233C2E-6CBF-3547-B70F-1C5E3B1FA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8842" y="4343386"/>
              <a:ext cx="1374593" cy="16157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EB1AF-0281-3C4A-B58E-9ED3060CF142}"/>
                </a:ext>
              </a:extLst>
            </p:cNvPr>
            <p:cNvSpPr txBox="1"/>
            <p:nvPr/>
          </p:nvSpPr>
          <p:spPr>
            <a:xfrm>
              <a:off x="3940454" y="5990581"/>
              <a:ext cx="822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6061FE-C2F0-DA45-8276-EBE2B6406B00}"/>
              </a:ext>
            </a:extLst>
          </p:cNvPr>
          <p:cNvGrpSpPr/>
          <p:nvPr/>
        </p:nvGrpSpPr>
        <p:grpSpPr>
          <a:xfrm>
            <a:off x="7611455" y="4445571"/>
            <a:ext cx="1413940" cy="1820188"/>
            <a:chOff x="7986428" y="4352134"/>
            <a:chExt cx="1634939" cy="2008943"/>
          </a:xfrm>
        </p:grpSpPr>
        <p:pic>
          <p:nvPicPr>
            <p:cNvPr id="16" name="Picture 1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411717F4-0A76-7443-B2B3-475E169A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0814" y="4352134"/>
              <a:ext cx="1584234" cy="1611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5445C-ABBF-0540-A231-25748FBFBA87}"/>
                </a:ext>
              </a:extLst>
            </p:cNvPr>
            <p:cNvSpPr txBox="1"/>
            <p:nvPr/>
          </p:nvSpPr>
          <p:spPr>
            <a:xfrm>
              <a:off x="7986428" y="6022523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Decision Logic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971E0-C083-0849-AA5D-F2D44E5429AE}"/>
              </a:ext>
            </a:extLst>
          </p:cNvPr>
          <p:cNvGrpSpPr/>
          <p:nvPr/>
        </p:nvGrpSpPr>
        <p:grpSpPr>
          <a:xfrm>
            <a:off x="9915383" y="4356344"/>
            <a:ext cx="1635999" cy="1635999"/>
            <a:chOff x="10292573" y="4356344"/>
            <a:chExt cx="1635999" cy="1635999"/>
          </a:xfrm>
        </p:grpSpPr>
        <p:pic>
          <p:nvPicPr>
            <p:cNvPr id="13" name="Picture 12" descr="A black and white drawing of a tree&#10;&#10;Description automatically generated with low confidence">
              <a:extLst>
                <a:ext uri="{FF2B5EF4-FFF2-40B4-BE49-F238E27FC236}">
                  <a16:creationId xmlns:a16="http://schemas.microsoft.com/office/drawing/2014/main" id="{375084A3-F7C8-A949-AF4D-08E40C5B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92573" y="4356344"/>
              <a:ext cx="1635999" cy="16359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1689A-B2D3-5543-8FD4-8DCE67814357}"/>
                </a:ext>
              </a:extLst>
            </p:cNvPr>
            <p:cNvSpPr txBox="1"/>
            <p:nvPr/>
          </p:nvSpPr>
          <p:spPr>
            <a:xfrm>
              <a:off x="10436229" y="4995584"/>
              <a:ext cx="133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B27157-7D88-434B-B719-7C5FB537CE0D}"/>
              </a:ext>
            </a:extLst>
          </p:cNvPr>
          <p:cNvGrpSpPr/>
          <p:nvPr/>
        </p:nvGrpSpPr>
        <p:grpSpPr>
          <a:xfrm>
            <a:off x="422910" y="4657738"/>
            <a:ext cx="1978781" cy="1307117"/>
            <a:chOff x="800100" y="4657738"/>
            <a:chExt cx="1978781" cy="130711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01128D-8C27-7945-9AD9-5DE183674EDE}"/>
                </a:ext>
              </a:extLst>
            </p:cNvPr>
            <p:cNvSpPr txBox="1"/>
            <p:nvPr/>
          </p:nvSpPr>
          <p:spPr>
            <a:xfrm>
              <a:off x="974783" y="5626301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Data Instance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40B8DE0-C85A-5640-8EB2-034C1E68BA54}"/>
                </a:ext>
              </a:extLst>
            </p:cNvPr>
            <p:cNvGrpSpPr/>
            <p:nvPr/>
          </p:nvGrpSpPr>
          <p:grpSpPr>
            <a:xfrm>
              <a:off x="800100" y="4657738"/>
              <a:ext cx="1978781" cy="777312"/>
              <a:chOff x="800100" y="4657738"/>
              <a:chExt cx="1978781" cy="77731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A33288C-7AE8-054B-8675-AF4A940E6A7D}"/>
                  </a:ext>
                </a:extLst>
              </p:cNvPr>
              <p:cNvGrpSpPr/>
              <p:nvPr/>
            </p:nvGrpSpPr>
            <p:grpSpPr>
              <a:xfrm>
                <a:off x="800100" y="4657738"/>
                <a:ext cx="1978781" cy="777312"/>
                <a:chOff x="1117648" y="1974786"/>
                <a:chExt cx="1729666" cy="551267"/>
              </a:xfrm>
            </p:grpSpPr>
            <p:pic>
              <p:nvPicPr>
                <p:cNvPr id="67" name="Picture 66" descr="Whiteboard&#10;&#10;Description automatically generated">
                  <a:extLst>
                    <a:ext uri="{FF2B5EF4-FFF2-40B4-BE49-F238E27FC236}">
                      <a16:creationId xmlns:a16="http://schemas.microsoft.com/office/drawing/2014/main" id="{BE64DD56-9086-D34F-9D60-DFBA5E455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rcRect l="13835" t="16337" r="13684" b="51094"/>
                <a:stretch/>
              </p:blipFill>
              <p:spPr>
                <a:xfrm>
                  <a:off x="1117648" y="1974786"/>
                  <a:ext cx="1729666" cy="551267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0C953E-CFDA-3A43-9620-62FF3060D472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E4B2F75-11F3-8F40-A4E8-69875BB54F67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611953E-3B96-BB4B-8EC7-9E9CF965A7FE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99502AE-61E6-8C47-BADC-6AFF765F8515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CE2933-0D58-834B-A043-456C05B99499}"/>
                  </a:ext>
                </a:extLst>
              </p:cNvPr>
              <p:cNvSpPr txBox="1"/>
              <p:nvPr/>
            </p:nvSpPr>
            <p:spPr>
              <a:xfrm>
                <a:off x="929237" y="4796018"/>
                <a:ext cx="457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994DCC-2CDE-4942-B3F5-5D4CD3DDACB0}"/>
                  </a:ext>
                </a:extLst>
              </p:cNvPr>
              <p:cNvSpPr txBox="1"/>
              <p:nvPr/>
            </p:nvSpPr>
            <p:spPr>
              <a:xfrm>
                <a:off x="1853280" y="4769378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 dirty="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15965A-5807-734B-B065-767387C2B905}"/>
                  </a:ext>
                </a:extLst>
              </p:cNvPr>
              <p:cNvSpPr txBox="1"/>
              <p:nvPr/>
            </p:nvSpPr>
            <p:spPr>
              <a:xfrm>
                <a:off x="1400652" y="4780576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32EAC4-9B2A-A94D-A616-B897217BD472}"/>
                  </a:ext>
                </a:extLst>
              </p:cNvPr>
              <p:cNvSpPr txBox="1"/>
              <p:nvPr/>
            </p:nvSpPr>
            <p:spPr>
              <a:xfrm>
                <a:off x="2284201" y="4761915"/>
                <a:ext cx="338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Q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F71DFF2-C45E-1C42-88DE-37D71C8F3FBE}"/>
                  </a:ext>
                </a:extLst>
              </p:cNvPr>
              <p:cNvSpPr txBox="1"/>
              <p:nvPr/>
            </p:nvSpPr>
            <p:spPr>
              <a:xfrm>
                <a:off x="873723" y="5143269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D749DF-5784-9040-ACB7-DE8E0CE6D7E2}"/>
                  </a:ext>
                </a:extLst>
              </p:cNvPr>
              <p:cNvSpPr txBox="1"/>
              <p:nvPr/>
            </p:nvSpPr>
            <p:spPr>
              <a:xfrm>
                <a:off x="1338949" y="5136847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T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8AC6F1-759D-4741-912B-7213451BDD57}"/>
                  </a:ext>
                </a:extLst>
              </p:cNvPr>
              <p:cNvSpPr txBox="1"/>
              <p:nvPr/>
            </p:nvSpPr>
            <p:spPr>
              <a:xfrm>
                <a:off x="1796148" y="5122410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Red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D0D259-7B9F-294F-9D04-B131298AFC2B}"/>
                  </a:ext>
                </a:extLst>
              </p:cNvPr>
              <p:cNvSpPr txBox="1"/>
              <p:nvPr/>
            </p:nvSpPr>
            <p:spPr>
              <a:xfrm>
                <a:off x="2193996" y="5111174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?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F12685-F2CC-D245-8327-51AAEC57E34F}"/>
              </a:ext>
            </a:extLst>
          </p:cNvPr>
          <p:cNvGrpSpPr/>
          <p:nvPr/>
        </p:nvGrpSpPr>
        <p:grpSpPr>
          <a:xfrm>
            <a:off x="1057158" y="1698260"/>
            <a:ext cx="2386335" cy="1898219"/>
            <a:chOff x="1057158" y="1698260"/>
            <a:chExt cx="2386335" cy="189821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A5B29E3-EBCE-E447-A164-557BE7A3E0AC}"/>
                </a:ext>
              </a:extLst>
            </p:cNvPr>
            <p:cNvGrpSpPr/>
            <p:nvPr/>
          </p:nvGrpSpPr>
          <p:grpSpPr>
            <a:xfrm>
              <a:off x="1057158" y="1698260"/>
              <a:ext cx="2386335" cy="1898219"/>
              <a:chOff x="787529" y="1698260"/>
              <a:chExt cx="2386335" cy="1898219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1B3778E-1120-0340-BA5B-2DD055C2A803}"/>
                  </a:ext>
                </a:extLst>
              </p:cNvPr>
              <p:cNvGrpSpPr/>
              <p:nvPr/>
            </p:nvGrpSpPr>
            <p:grpSpPr>
              <a:xfrm>
                <a:off x="787529" y="1698260"/>
                <a:ext cx="2386335" cy="1898219"/>
                <a:chOff x="787529" y="1698260"/>
                <a:chExt cx="2386335" cy="1898219"/>
              </a:xfrm>
            </p:grpSpPr>
            <p:pic>
              <p:nvPicPr>
                <p:cNvPr id="99" name="Picture 98" descr="Whiteboard&#10;&#10;Description automatically generated">
                  <a:extLst>
                    <a:ext uri="{FF2B5EF4-FFF2-40B4-BE49-F238E27FC236}">
                      <a16:creationId xmlns:a16="http://schemas.microsoft.com/office/drawing/2014/main" id="{57A48154-08B1-E04B-9405-96DD23C26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529" y="1698260"/>
                  <a:ext cx="2386335" cy="1692633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C04BC75-2989-7740-96FF-51123577543B}"/>
                    </a:ext>
                  </a:extLst>
                </p:cNvPr>
                <p:cNvSpPr txBox="1"/>
                <p:nvPr/>
              </p:nvSpPr>
              <p:spPr>
                <a:xfrm>
                  <a:off x="984803" y="3257925"/>
                  <a:ext cx="16349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latin typeface="Segoe Print" panose="02000800000000000000" pitchFamily="2" charset="0"/>
                    </a:rPr>
                    <a:t>Labeled Data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1623E26-F2FA-1143-8D1E-C4BDC84CD30A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4FC2CB5-AF10-A142-915E-B87EC959CEEE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9CDFDE-3F08-534E-8321-F5011D464DE0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71D6C86-7829-E740-9362-9628D629C656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B698720-43FF-C444-A700-D19A1E1E2086}"/>
                  </a:ext>
                </a:extLst>
              </p:cNvPr>
              <p:cNvSpPr txBox="1"/>
              <p:nvPr/>
            </p:nvSpPr>
            <p:spPr>
              <a:xfrm>
                <a:off x="1188194" y="2032470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A94022-BEDF-F248-8836-BAF73DC9B71A}"/>
                  </a:ext>
                </a:extLst>
              </p:cNvPr>
              <p:cNvSpPr txBox="1"/>
              <p:nvPr/>
            </p:nvSpPr>
            <p:spPr>
              <a:xfrm>
                <a:off x="2007188" y="2026025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EE486CD-FD1A-0140-9C2A-2A290B275D4E}"/>
                  </a:ext>
                </a:extLst>
              </p:cNvPr>
              <p:cNvSpPr txBox="1"/>
              <p:nvPr/>
            </p:nvSpPr>
            <p:spPr>
              <a:xfrm>
                <a:off x="1601454" y="2027352"/>
                <a:ext cx="424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5373419-091D-4B48-B8ED-B658E38E66F3}"/>
                  </a:ext>
                </a:extLst>
              </p:cNvPr>
              <p:cNvSpPr txBox="1"/>
              <p:nvPr/>
            </p:nvSpPr>
            <p:spPr>
              <a:xfrm>
                <a:off x="2389022" y="2012723"/>
                <a:ext cx="338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Q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10D301-80B9-704B-A085-1BD605FAC9CF}"/>
                </a:ext>
              </a:extLst>
            </p:cNvPr>
            <p:cNvSpPr txBox="1"/>
            <p:nvPr/>
          </p:nvSpPr>
          <p:spPr>
            <a:xfrm>
              <a:off x="1425503" y="2301009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AC23CCB-F1D5-FE47-8876-589E1417FDFF}"/>
                </a:ext>
              </a:extLst>
            </p:cNvPr>
            <p:cNvSpPr txBox="1"/>
            <p:nvPr/>
          </p:nvSpPr>
          <p:spPr>
            <a:xfrm>
              <a:off x="1811389" y="22966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D75F4D4-D021-7947-8A7D-0E453312B897}"/>
                </a:ext>
              </a:extLst>
            </p:cNvPr>
            <p:cNvSpPr txBox="1"/>
            <p:nvPr/>
          </p:nvSpPr>
          <p:spPr>
            <a:xfrm>
              <a:off x="2211438" y="228247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25E89A-95D0-AA45-BEA0-A9F22A6D8C98}"/>
                </a:ext>
              </a:extLst>
            </p:cNvPr>
            <p:cNvSpPr txBox="1"/>
            <p:nvPr/>
          </p:nvSpPr>
          <p:spPr>
            <a:xfrm>
              <a:off x="2568272" y="227563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6C8CC7-E0A7-CF4A-87A0-9018104DF3EE}"/>
                </a:ext>
              </a:extLst>
            </p:cNvPr>
            <p:cNvSpPr txBox="1"/>
            <p:nvPr/>
          </p:nvSpPr>
          <p:spPr>
            <a:xfrm>
              <a:off x="1423251" y="24803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12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D1FC5D-DA69-6C48-949A-FAA9D07A948D}"/>
                </a:ext>
              </a:extLst>
            </p:cNvPr>
            <p:cNvSpPr txBox="1"/>
            <p:nvPr/>
          </p:nvSpPr>
          <p:spPr>
            <a:xfrm>
              <a:off x="1809137" y="2475901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F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F05685-14BE-9B44-A45D-0F65FBA64BDE}"/>
                </a:ext>
              </a:extLst>
            </p:cNvPr>
            <p:cNvSpPr txBox="1"/>
            <p:nvPr/>
          </p:nvSpPr>
          <p:spPr>
            <a:xfrm>
              <a:off x="2209186" y="245944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CEA8C-F6E1-7447-9D9A-79D9F04F1D4C}"/>
                </a:ext>
              </a:extLst>
            </p:cNvPr>
            <p:cNvSpPr txBox="1"/>
            <p:nvPr/>
          </p:nvSpPr>
          <p:spPr>
            <a:xfrm>
              <a:off x="2566020" y="244821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8014F1-6DB4-DD49-9200-2A7E33CAF27D}"/>
                </a:ext>
              </a:extLst>
            </p:cNvPr>
            <p:cNvSpPr txBox="1"/>
            <p:nvPr/>
          </p:nvSpPr>
          <p:spPr>
            <a:xfrm>
              <a:off x="1423251" y="2668567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A23ADC-F924-214F-9F37-C8F16D70204F}"/>
                </a:ext>
              </a:extLst>
            </p:cNvPr>
            <p:cNvSpPr txBox="1"/>
            <p:nvPr/>
          </p:nvSpPr>
          <p:spPr>
            <a:xfrm>
              <a:off x="1809137" y="2664163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8C6E1F-56E4-3241-9B40-E7A342AA8961}"/>
                </a:ext>
              </a:extLst>
            </p:cNvPr>
            <p:cNvSpPr txBox="1"/>
            <p:nvPr/>
          </p:nvSpPr>
          <p:spPr>
            <a:xfrm>
              <a:off x="2209186" y="264770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898DB94-E17A-424E-87BF-757A7AC43DF1}"/>
                </a:ext>
              </a:extLst>
            </p:cNvPr>
            <p:cNvSpPr txBox="1"/>
            <p:nvPr/>
          </p:nvSpPr>
          <p:spPr>
            <a:xfrm>
              <a:off x="2566020" y="2636472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8CC1DE-C122-CF40-9A42-17E477FE289E}"/>
                </a:ext>
              </a:extLst>
            </p:cNvPr>
            <p:cNvSpPr txBox="1"/>
            <p:nvPr/>
          </p:nvSpPr>
          <p:spPr>
            <a:xfrm>
              <a:off x="2215911" y="283597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7EC53A-31DA-5347-B326-26FD711B6509}"/>
                </a:ext>
              </a:extLst>
            </p:cNvPr>
            <p:cNvSpPr txBox="1"/>
            <p:nvPr/>
          </p:nvSpPr>
          <p:spPr>
            <a:xfrm>
              <a:off x="2572745" y="282474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BF488BA8-63BA-AFAB-9276-5A27B9A42825}"/>
              </a:ext>
            </a:extLst>
          </p:cNvPr>
          <p:cNvSpPr txBox="1">
            <a:spLocks/>
          </p:cNvSpPr>
          <p:nvPr/>
        </p:nvSpPr>
        <p:spPr>
          <a:xfrm>
            <a:off x="1505996" y="117053"/>
            <a:ext cx="9268442" cy="794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#3: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in Use vs.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3714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3642053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#3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-apple-system"/>
              </a:rPr>
              <a:t>A data analytics undertaking involves a ton of stuff.  The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data science process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 can help us organize it all in our minds.</a:t>
            </a:r>
          </a:p>
        </p:txBody>
      </p:sp>
    </p:spTree>
    <p:extLst>
      <p:ext uri="{BB962C8B-B14F-4D97-AF65-F5344CB8AC3E}">
        <p14:creationId xmlns:p14="http://schemas.microsoft.com/office/powerpoint/2010/main" val="149046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57ADB0F-F789-BCB7-8411-CD0030DA24AD}"/>
              </a:ext>
            </a:extLst>
          </p:cNvPr>
          <p:cNvGrpSpPr/>
          <p:nvPr/>
        </p:nvGrpSpPr>
        <p:grpSpPr>
          <a:xfrm>
            <a:off x="2451736" y="298818"/>
            <a:ext cx="7288527" cy="6260364"/>
            <a:chOff x="3523454" y="298818"/>
            <a:chExt cx="7288527" cy="62603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E4987E7-6856-A3E5-ACC9-4468F4C61DCD}"/>
                </a:ext>
              </a:extLst>
            </p:cNvPr>
            <p:cNvGrpSpPr/>
            <p:nvPr/>
          </p:nvGrpSpPr>
          <p:grpSpPr>
            <a:xfrm>
              <a:off x="3523454" y="298818"/>
              <a:ext cx="7288527" cy="6260364"/>
              <a:chOff x="4601939" y="122975"/>
              <a:chExt cx="7288527" cy="6260364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9A1C367F-78F6-56AE-F665-C404A7DC4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1939" y="122975"/>
                <a:ext cx="7288527" cy="62603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C57A0C-1FFF-C5B8-D9D0-1EA64C254D6D}"/>
                  </a:ext>
                </a:extLst>
              </p:cNvPr>
              <p:cNvSpPr txBox="1"/>
              <p:nvPr/>
            </p:nvSpPr>
            <p:spPr>
              <a:xfrm>
                <a:off x="6945631" y="66058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Business Understanding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A07A28-AEAB-B1C3-D7D2-9AC5C7279BF6}"/>
                  </a:ext>
                </a:extLst>
              </p:cNvPr>
              <p:cNvSpPr txBox="1"/>
              <p:nvPr/>
            </p:nvSpPr>
            <p:spPr>
              <a:xfrm>
                <a:off x="9041131" y="63010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Understanding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2FDDE-CFB6-7F18-FABF-003E89B1C706}"/>
                  </a:ext>
                </a:extLst>
              </p:cNvPr>
              <p:cNvSpPr txBox="1"/>
              <p:nvPr/>
            </p:nvSpPr>
            <p:spPr>
              <a:xfrm>
                <a:off x="10325101" y="201694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Preparation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64FC9-1163-6993-CB01-99A1692EE48D}"/>
                  </a:ext>
                </a:extLst>
              </p:cNvPr>
              <p:cNvSpPr txBox="1"/>
              <p:nvPr/>
            </p:nvSpPr>
            <p:spPr>
              <a:xfrm>
                <a:off x="10176511" y="420007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Modeling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D345B-9880-CCC8-51B1-753039E891CE}"/>
                  </a:ext>
                </a:extLst>
              </p:cNvPr>
              <p:cNvSpPr txBox="1"/>
              <p:nvPr/>
            </p:nvSpPr>
            <p:spPr>
              <a:xfrm>
                <a:off x="8031481" y="551833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Evaluation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B683A-1EC8-CACA-F90A-6A27AC1BBF9A}"/>
                  </a:ext>
                </a:extLst>
              </p:cNvPr>
              <p:cNvSpPr txBox="1"/>
              <p:nvPr/>
            </p:nvSpPr>
            <p:spPr>
              <a:xfrm>
                <a:off x="4751071" y="311155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Deployment</a:t>
                </a:r>
              </a:p>
            </p:txBody>
          </p:sp>
        </p:grpSp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AFA95DDB-8E8E-8513-DF14-EE9DFABCB91C}"/>
                </a:ext>
              </a:extLst>
            </p:cNvPr>
            <p:cNvSpPr txBox="1">
              <a:spLocks/>
            </p:cNvSpPr>
            <p:nvPr/>
          </p:nvSpPr>
          <p:spPr>
            <a:xfrm>
              <a:off x="5119410" y="2482081"/>
              <a:ext cx="4463845" cy="18606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800" dirty="0">
                  <a:solidFill>
                    <a:schemeClr val="accent1"/>
                  </a:solidFill>
                </a:rPr>
                <a:t>Framework #1:</a:t>
              </a:r>
              <a:br>
                <a:rPr lang="en-US" sz="3800" dirty="0">
                  <a:solidFill>
                    <a:schemeClr val="accent1"/>
                  </a:solidFill>
                </a:rPr>
              </a:br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Science </a:t>
              </a:r>
            </a:p>
            <a:p>
              <a:pPr algn="ctr"/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8880E2-D25E-1CA8-9F1C-F3C3D4B63879}"/>
              </a:ext>
            </a:extLst>
          </p:cNvPr>
          <p:cNvSpPr txBox="1"/>
          <p:nvPr/>
        </p:nvSpPr>
        <p:spPr>
          <a:xfrm>
            <a:off x="224118" y="128840"/>
            <a:ext cx="403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makes the biggest difference: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BD05D-4C1F-F469-1EC5-26116E512607}"/>
              </a:ext>
            </a:extLst>
          </p:cNvPr>
          <p:cNvSpPr/>
          <p:nvPr/>
        </p:nvSpPr>
        <p:spPr>
          <a:xfrm>
            <a:off x="4580966" y="197224"/>
            <a:ext cx="4159623" cy="18606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922B4-D373-6103-A966-DF50541EFEA6}"/>
              </a:ext>
            </a:extLst>
          </p:cNvPr>
          <p:cNvSpPr txBox="1">
            <a:spLocks/>
          </p:cNvSpPr>
          <p:nvPr/>
        </p:nvSpPr>
        <p:spPr>
          <a:xfrm>
            <a:off x="984443" y="1215105"/>
            <a:ext cx="10223095" cy="5092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600" b="1" dirty="0"/>
              <a:t>Q1</a:t>
            </a:r>
            <a:r>
              <a:rPr lang="en-US" sz="2600" dirty="0"/>
              <a:t>: What decision is the solution intended to support?</a:t>
            </a:r>
            <a:endParaRPr lang="en-US" sz="2600" b="1" dirty="0"/>
          </a:p>
          <a:p>
            <a:pPr>
              <a:lnSpc>
                <a:spcPct val="110000"/>
              </a:lnSpc>
            </a:pPr>
            <a:r>
              <a:rPr lang="en-US" sz="2600" b="1" dirty="0"/>
              <a:t>Q2</a:t>
            </a:r>
            <a:r>
              <a:rPr lang="en-US" sz="2600" dirty="0"/>
              <a:t>: What will be the entity to be represented by a data instance?</a:t>
            </a:r>
          </a:p>
          <a:p>
            <a:pPr>
              <a:lnSpc>
                <a:spcPct val="110000"/>
              </a:lnSpc>
            </a:pPr>
            <a:r>
              <a:rPr lang="en-US" sz="2600" b="1" dirty="0"/>
              <a:t>Q3</a:t>
            </a:r>
            <a:r>
              <a:rPr lang="en-US" sz="2600" dirty="0"/>
              <a:t>: How will the decision be evaluated?</a:t>
            </a:r>
          </a:p>
          <a:p>
            <a:pPr>
              <a:lnSpc>
                <a:spcPct val="110000"/>
              </a:lnSpc>
            </a:pPr>
            <a:r>
              <a:rPr lang="en-US" sz="2600" b="1" dirty="0"/>
              <a:t>Q4</a:t>
            </a:r>
            <a:r>
              <a:rPr lang="en-US" sz="2600" dirty="0"/>
              <a:t>: What quantity would be useful to know or predict to inform the decision (target variable)? </a:t>
            </a:r>
          </a:p>
          <a:p>
            <a:pPr>
              <a:lnSpc>
                <a:spcPct val="110000"/>
              </a:lnSpc>
            </a:pPr>
            <a:r>
              <a:rPr lang="en-US" sz="2600" b="1" dirty="0"/>
              <a:t>Q5</a:t>
            </a:r>
            <a:r>
              <a:rPr lang="en-US" sz="2600" dirty="0"/>
              <a:t>: What other factors are relevant for decision making (costs, benefits, constraints, etc.)?</a:t>
            </a:r>
          </a:p>
          <a:p>
            <a:pPr>
              <a:lnSpc>
                <a:spcPct val="110000"/>
              </a:lnSpc>
            </a:pPr>
            <a:r>
              <a:rPr lang="en-US" sz="2600" b="1" dirty="0"/>
              <a:t>Q6</a:t>
            </a:r>
            <a:r>
              <a:rPr lang="en-US" sz="2600" dirty="0"/>
              <a:t>: (How) Can we get target labels for supervised machine learning?</a:t>
            </a:r>
          </a:p>
          <a:p>
            <a:pPr>
              <a:lnSpc>
                <a:spcPct val="110000"/>
              </a:lnSpc>
            </a:pPr>
            <a:r>
              <a:rPr lang="en-US" sz="2600" b="1" dirty="0"/>
              <a:t>Q7</a:t>
            </a:r>
            <a:r>
              <a:rPr lang="en-US" sz="2600" dirty="0"/>
              <a:t>: What data (features) could be useful to predict the target?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A37D8B4-DE86-DCC3-9C87-BC60504AE8DE}"/>
              </a:ext>
            </a:extLst>
          </p:cNvPr>
          <p:cNvSpPr txBox="1">
            <a:spLocks/>
          </p:cNvSpPr>
          <p:nvPr/>
        </p:nvSpPr>
        <p:spPr>
          <a:xfrm>
            <a:off x="1365690" y="405797"/>
            <a:ext cx="9460602" cy="64348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#4: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Questions for Problem Formulation</a:t>
            </a:r>
          </a:p>
        </p:txBody>
      </p:sp>
    </p:spTree>
    <p:extLst>
      <p:ext uri="{BB962C8B-B14F-4D97-AF65-F5344CB8AC3E}">
        <p14:creationId xmlns:p14="http://schemas.microsoft.com/office/powerpoint/2010/main" val="383948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6A9E17E-DD68-7441-ACF3-23E0D5D35263}"/>
              </a:ext>
            </a:extLst>
          </p:cNvPr>
          <p:cNvGrpSpPr/>
          <p:nvPr/>
        </p:nvGrpSpPr>
        <p:grpSpPr>
          <a:xfrm>
            <a:off x="5053201" y="4633190"/>
            <a:ext cx="2374533" cy="1396717"/>
            <a:chOff x="5053201" y="4633190"/>
            <a:chExt cx="2374533" cy="139671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58A86AE-0970-DC4C-A6E3-FB74106B5C8B}"/>
                </a:ext>
              </a:extLst>
            </p:cNvPr>
            <p:cNvSpPr txBox="1"/>
            <p:nvPr/>
          </p:nvSpPr>
          <p:spPr>
            <a:xfrm>
              <a:off x="5053201" y="5691353"/>
              <a:ext cx="2374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Predicted Quantity</a:t>
              </a:r>
            </a:p>
          </p:txBody>
        </p:sp>
        <p:pic>
          <p:nvPicPr>
            <p:cNvPr id="107" name="Picture 10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143F23C-D7CC-A948-A8BF-2DC65CE7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188" y="4633190"/>
              <a:ext cx="919825" cy="10826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B62C0-2715-184E-ABC6-3B03216ADCA9}"/>
              </a:ext>
            </a:extLst>
          </p:cNvPr>
          <p:cNvSpPr txBox="1"/>
          <p:nvPr/>
        </p:nvSpPr>
        <p:spPr>
          <a:xfrm>
            <a:off x="266700" y="4012960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9FE27-2235-F04B-BDCA-BEC30AF666BF}"/>
              </a:ext>
            </a:extLst>
          </p:cNvPr>
          <p:cNvSpPr txBox="1"/>
          <p:nvPr/>
        </p:nvSpPr>
        <p:spPr>
          <a:xfrm>
            <a:off x="256872" y="1147302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Machine Learning: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BAAD3-A074-0043-AA6E-DFE847137B97}"/>
              </a:ext>
            </a:extLst>
          </p:cNvPr>
          <p:cNvCxnSpPr>
            <a:cxnSpLocks/>
          </p:cNvCxnSpPr>
          <p:nvPr/>
        </p:nvCxnSpPr>
        <p:spPr>
          <a:xfrm>
            <a:off x="-54105" y="3846874"/>
            <a:ext cx="5879718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E9199-832F-DF40-917C-6D84CEAA85B2}"/>
              </a:ext>
            </a:extLst>
          </p:cNvPr>
          <p:cNvCxnSpPr>
            <a:cxnSpLocks/>
          </p:cNvCxnSpPr>
          <p:nvPr/>
        </p:nvCxnSpPr>
        <p:spPr>
          <a:xfrm>
            <a:off x="8039100" y="3846874"/>
            <a:ext cx="4261055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484467-B173-144F-AEAC-085DEC454D84}"/>
              </a:ext>
            </a:extLst>
          </p:cNvPr>
          <p:cNvCxnSpPr>
            <a:cxnSpLocks/>
          </p:cNvCxnSpPr>
          <p:nvPr/>
        </p:nvCxnSpPr>
        <p:spPr>
          <a:xfrm flipH="1">
            <a:off x="5003435" y="3095975"/>
            <a:ext cx="4261055" cy="1449768"/>
          </a:xfrm>
          <a:prstGeom prst="straightConnector1">
            <a:avLst/>
          </a:prstGeom>
          <a:ln w="88900" cmpd="sng">
            <a:solidFill>
              <a:schemeClr val="accent1">
                <a:lumMod val="75000"/>
              </a:schemeClr>
            </a:solidFill>
            <a:prstDash val="sysDash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BB7793C-0C14-E546-B969-9904EB21FFF5}"/>
              </a:ext>
            </a:extLst>
          </p:cNvPr>
          <p:cNvSpPr/>
          <p:nvPr/>
        </p:nvSpPr>
        <p:spPr>
          <a:xfrm>
            <a:off x="3736929" y="2223659"/>
            <a:ext cx="1207340" cy="237652"/>
          </a:xfrm>
          <a:custGeom>
            <a:avLst/>
            <a:gdLst>
              <a:gd name="connsiteX0" fmla="*/ 0 w 1207340"/>
              <a:gd name="connsiteY0" fmla="*/ 59413 h 237652"/>
              <a:gd name="connsiteX1" fmla="*/ 984018 w 1207340"/>
              <a:gd name="connsiteY1" fmla="*/ 59413 h 237652"/>
              <a:gd name="connsiteX2" fmla="*/ 984018 w 1207340"/>
              <a:gd name="connsiteY2" fmla="*/ 0 h 237652"/>
              <a:gd name="connsiteX3" fmla="*/ 1207340 w 1207340"/>
              <a:gd name="connsiteY3" fmla="*/ 118826 h 237652"/>
              <a:gd name="connsiteX4" fmla="*/ 984018 w 1207340"/>
              <a:gd name="connsiteY4" fmla="*/ 237652 h 237652"/>
              <a:gd name="connsiteX5" fmla="*/ 984018 w 1207340"/>
              <a:gd name="connsiteY5" fmla="*/ 178239 h 237652"/>
              <a:gd name="connsiteX6" fmla="*/ 0 w 1207340"/>
              <a:gd name="connsiteY6" fmla="*/ 178239 h 237652"/>
              <a:gd name="connsiteX7" fmla="*/ 0 w 1207340"/>
              <a:gd name="connsiteY7" fmla="*/ 59413 h 23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7340" h="237652" extrusionOk="0">
                <a:moveTo>
                  <a:pt x="0" y="59413"/>
                </a:moveTo>
                <a:cubicBezTo>
                  <a:pt x="347778" y="63394"/>
                  <a:pt x="575189" y="118943"/>
                  <a:pt x="984018" y="59413"/>
                </a:cubicBezTo>
                <a:cubicBezTo>
                  <a:pt x="986216" y="32799"/>
                  <a:pt x="985157" y="21746"/>
                  <a:pt x="984018" y="0"/>
                </a:cubicBezTo>
                <a:cubicBezTo>
                  <a:pt x="1074110" y="69802"/>
                  <a:pt x="1095276" y="76614"/>
                  <a:pt x="1207340" y="118826"/>
                </a:cubicBezTo>
                <a:cubicBezTo>
                  <a:pt x="1152721" y="134212"/>
                  <a:pt x="1015757" y="243411"/>
                  <a:pt x="984018" y="237652"/>
                </a:cubicBezTo>
                <a:cubicBezTo>
                  <a:pt x="980126" y="231212"/>
                  <a:pt x="979676" y="189647"/>
                  <a:pt x="984018" y="178239"/>
                </a:cubicBezTo>
                <a:cubicBezTo>
                  <a:pt x="605951" y="174149"/>
                  <a:pt x="453162" y="151272"/>
                  <a:pt x="0" y="178239"/>
                </a:cubicBezTo>
                <a:cubicBezTo>
                  <a:pt x="8456" y="135701"/>
                  <a:pt x="2699" y="107992"/>
                  <a:pt x="0" y="59413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65BF3E-BEE1-F34C-882B-6CFB5B619EF9}"/>
              </a:ext>
            </a:extLst>
          </p:cNvPr>
          <p:cNvGrpSpPr/>
          <p:nvPr/>
        </p:nvGrpSpPr>
        <p:grpSpPr>
          <a:xfrm>
            <a:off x="4576509" y="1658784"/>
            <a:ext cx="3117062" cy="1929496"/>
            <a:chOff x="3837960" y="1658784"/>
            <a:chExt cx="3117062" cy="1929496"/>
          </a:xfrm>
        </p:grpSpPr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D0BADF-F15D-DC4B-A44E-FAE90CD7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10143" y="1658784"/>
              <a:ext cx="1528418" cy="16074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DE9168-E4BF-734E-9305-390A4C91B0E5}"/>
                </a:ext>
              </a:extLst>
            </p:cNvPr>
            <p:cNvSpPr txBox="1"/>
            <p:nvPr/>
          </p:nvSpPr>
          <p:spPr>
            <a:xfrm>
              <a:off x="3837960" y="3249726"/>
              <a:ext cx="3117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Machine Learning Algorithm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48255-A2AF-7041-A26F-4C26713AD518}"/>
              </a:ext>
            </a:extLst>
          </p:cNvPr>
          <p:cNvGrpSpPr/>
          <p:nvPr/>
        </p:nvGrpSpPr>
        <p:grpSpPr>
          <a:xfrm>
            <a:off x="9237161" y="1658784"/>
            <a:ext cx="1742897" cy="1930459"/>
            <a:chOff x="7466988" y="1658784"/>
            <a:chExt cx="1742897" cy="1930459"/>
          </a:xfrm>
        </p:grpSpPr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74BB9493-9C01-BA48-8D2E-38AE88B4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9672" y="1658784"/>
              <a:ext cx="1374593" cy="16157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E5952-E057-9249-B120-79AE3E43E075}"/>
                </a:ext>
              </a:extLst>
            </p:cNvPr>
            <p:cNvSpPr txBox="1"/>
            <p:nvPr/>
          </p:nvSpPr>
          <p:spPr>
            <a:xfrm>
              <a:off x="7466988" y="3250689"/>
              <a:ext cx="174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Learned Model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263573C-763E-7947-89D8-782268B65F67}"/>
              </a:ext>
            </a:extLst>
          </p:cNvPr>
          <p:cNvSpPr/>
          <p:nvPr/>
        </p:nvSpPr>
        <p:spPr>
          <a:xfrm>
            <a:off x="7133188" y="2259336"/>
            <a:ext cx="1878094" cy="242648"/>
          </a:xfrm>
          <a:custGeom>
            <a:avLst/>
            <a:gdLst>
              <a:gd name="connsiteX0" fmla="*/ 0 w 1878094"/>
              <a:gd name="connsiteY0" fmla="*/ 60662 h 242648"/>
              <a:gd name="connsiteX1" fmla="*/ 1650078 w 1878094"/>
              <a:gd name="connsiteY1" fmla="*/ 60662 h 242648"/>
              <a:gd name="connsiteX2" fmla="*/ 1650078 w 1878094"/>
              <a:gd name="connsiteY2" fmla="*/ 0 h 242648"/>
              <a:gd name="connsiteX3" fmla="*/ 1878094 w 1878094"/>
              <a:gd name="connsiteY3" fmla="*/ 121324 h 242648"/>
              <a:gd name="connsiteX4" fmla="*/ 1650078 w 1878094"/>
              <a:gd name="connsiteY4" fmla="*/ 242648 h 242648"/>
              <a:gd name="connsiteX5" fmla="*/ 1650078 w 1878094"/>
              <a:gd name="connsiteY5" fmla="*/ 181986 h 242648"/>
              <a:gd name="connsiteX6" fmla="*/ 0 w 1878094"/>
              <a:gd name="connsiteY6" fmla="*/ 181986 h 242648"/>
              <a:gd name="connsiteX7" fmla="*/ 0 w 1878094"/>
              <a:gd name="connsiteY7" fmla="*/ 60662 h 24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8094" h="242648" extrusionOk="0">
                <a:moveTo>
                  <a:pt x="0" y="60662"/>
                </a:moveTo>
                <a:cubicBezTo>
                  <a:pt x="506554" y="201832"/>
                  <a:pt x="1222098" y="125677"/>
                  <a:pt x="1650078" y="60662"/>
                </a:cubicBezTo>
                <a:cubicBezTo>
                  <a:pt x="1646271" y="41040"/>
                  <a:pt x="1651668" y="19934"/>
                  <a:pt x="1650078" y="0"/>
                </a:cubicBezTo>
                <a:cubicBezTo>
                  <a:pt x="1686019" y="37703"/>
                  <a:pt x="1792262" y="88538"/>
                  <a:pt x="1878094" y="121324"/>
                </a:cubicBezTo>
                <a:cubicBezTo>
                  <a:pt x="1827024" y="125745"/>
                  <a:pt x="1742426" y="205466"/>
                  <a:pt x="1650078" y="242648"/>
                </a:cubicBezTo>
                <a:cubicBezTo>
                  <a:pt x="1653847" y="233202"/>
                  <a:pt x="1652903" y="197981"/>
                  <a:pt x="1650078" y="181986"/>
                </a:cubicBezTo>
                <a:cubicBezTo>
                  <a:pt x="1253913" y="113246"/>
                  <a:pt x="680236" y="312442"/>
                  <a:pt x="0" y="181986"/>
                </a:cubicBezTo>
                <a:cubicBezTo>
                  <a:pt x="-10700" y="126916"/>
                  <a:pt x="-5771" y="116064"/>
                  <a:pt x="0" y="60662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201F979-09F0-5244-B80C-9B0E04A09900}"/>
              </a:ext>
            </a:extLst>
          </p:cNvPr>
          <p:cNvSpPr/>
          <p:nvPr/>
        </p:nvSpPr>
        <p:spPr>
          <a:xfrm>
            <a:off x="2611791" y="5091925"/>
            <a:ext cx="507227" cy="132977"/>
          </a:xfrm>
          <a:custGeom>
            <a:avLst/>
            <a:gdLst>
              <a:gd name="connsiteX0" fmla="*/ 0 w 507227"/>
              <a:gd name="connsiteY0" fmla="*/ 33244 h 132977"/>
              <a:gd name="connsiteX1" fmla="*/ 382269 w 507227"/>
              <a:gd name="connsiteY1" fmla="*/ 33244 h 132977"/>
              <a:gd name="connsiteX2" fmla="*/ 382269 w 507227"/>
              <a:gd name="connsiteY2" fmla="*/ 0 h 132977"/>
              <a:gd name="connsiteX3" fmla="*/ 507227 w 507227"/>
              <a:gd name="connsiteY3" fmla="*/ 66489 h 132977"/>
              <a:gd name="connsiteX4" fmla="*/ 382269 w 507227"/>
              <a:gd name="connsiteY4" fmla="*/ 132977 h 132977"/>
              <a:gd name="connsiteX5" fmla="*/ 382269 w 507227"/>
              <a:gd name="connsiteY5" fmla="*/ 99733 h 132977"/>
              <a:gd name="connsiteX6" fmla="*/ 0 w 507227"/>
              <a:gd name="connsiteY6" fmla="*/ 99733 h 132977"/>
              <a:gd name="connsiteX7" fmla="*/ 0 w 507227"/>
              <a:gd name="connsiteY7" fmla="*/ 33244 h 1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27" h="132977" extrusionOk="0">
                <a:moveTo>
                  <a:pt x="0" y="33244"/>
                </a:moveTo>
                <a:cubicBezTo>
                  <a:pt x="138576" y="44405"/>
                  <a:pt x="281251" y="39622"/>
                  <a:pt x="382269" y="33244"/>
                </a:cubicBezTo>
                <a:cubicBezTo>
                  <a:pt x="383210" y="17761"/>
                  <a:pt x="383498" y="6412"/>
                  <a:pt x="382269" y="0"/>
                </a:cubicBezTo>
                <a:cubicBezTo>
                  <a:pt x="423714" y="13398"/>
                  <a:pt x="450026" y="29685"/>
                  <a:pt x="507227" y="66489"/>
                </a:cubicBezTo>
                <a:cubicBezTo>
                  <a:pt x="453686" y="93046"/>
                  <a:pt x="424440" y="116878"/>
                  <a:pt x="382269" y="132977"/>
                </a:cubicBezTo>
                <a:cubicBezTo>
                  <a:pt x="380581" y="124161"/>
                  <a:pt x="379399" y="109022"/>
                  <a:pt x="382269" y="99733"/>
                </a:cubicBezTo>
                <a:cubicBezTo>
                  <a:pt x="280738" y="91045"/>
                  <a:pt x="144307" y="119312"/>
                  <a:pt x="0" y="99733"/>
                </a:cubicBezTo>
                <a:cubicBezTo>
                  <a:pt x="3833" y="90580"/>
                  <a:pt x="2835" y="50498"/>
                  <a:pt x="0" y="33244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482A6F5-F4D9-8F47-98DD-7E92C8742662}"/>
              </a:ext>
            </a:extLst>
          </p:cNvPr>
          <p:cNvSpPr/>
          <p:nvPr/>
        </p:nvSpPr>
        <p:spPr>
          <a:xfrm>
            <a:off x="4913811" y="5096118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D517D13-FD79-844F-BD25-4DE70E632C11}"/>
              </a:ext>
            </a:extLst>
          </p:cNvPr>
          <p:cNvSpPr/>
          <p:nvPr/>
        </p:nvSpPr>
        <p:spPr>
          <a:xfrm>
            <a:off x="6797704" y="5100469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ACE2502-940E-4543-8AE7-E0D82BFBDB26}"/>
              </a:ext>
            </a:extLst>
          </p:cNvPr>
          <p:cNvSpPr/>
          <p:nvPr/>
        </p:nvSpPr>
        <p:spPr>
          <a:xfrm>
            <a:off x="9235495" y="5091758"/>
            <a:ext cx="469784" cy="133105"/>
          </a:xfrm>
          <a:custGeom>
            <a:avLst/>
            <a:gdLst>
              <a:gd name="connsiteX0" fmla="*/ 0 w 469784"/>
              <a:gd name="connsiteY0" fmla="*/ 33276 h 133105"/>
              <a:gd name="connsiteX1" fmla="*/ 344705 w 469784"/>
              <a:gd name="connsiteY1" fmla="*/ 33276 h 133105"/>
              <a:gd name="connsiteX2" fmla="*/ 344705 w 469784"/>
              <a:gd name="connsiteY2" fmla="*/ 0 h 133105"/>
              <a:gd name="connsiteX3" fmla="*/ 469784 w 469784"/>
              <a:gd name="connsiteY3" fmla="*/ 66553 h 133105"/>
              <a:gd name="connsiteX4" fmla="*/ 344705 w 469784"/>
              <a:gd name="connsiteY4" fmla="*/ 133105 h 133105"/>
              <a:gd name="connsiteX5" fmla="*/ 344705 w 469784"/>
              <a:gd name="connsiteY5" fmla="*/ 99829 h 133105"/>
              <a:gd name="connsiteX6" fmla="*/ 0 w 469784"/>
              <a:gd name="connsiteY6" fmla="*/ 99829 h 133105"/>
              <a:gd name="connsiteX7" fmla="*/ 0 w 469784"/>
              <a:gd name="connsiteY7" fmla="*/ 33276 h 1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784" h="133105" extrusionOk="0">
                <a:moveTo>
                  <a:pt x="0" y="33276"/>
                </a:moveTo>
                <a:cubicBezTo>
                  <a:pt x="81438" y="49785"/>
                  <a:pt x="246365" y="41019"/>
                  <a:pt x="344705" y="33276"/>
                </a:cubicBezTo>
                <a:cubicBezTo>
                  <a:pt x="345730" y="28874"/>
                  <a:pt x="345796" y="12339"/>
                  <a:pt x="344705" y="0"/>
                </a:cubicBezTo>
                <a:cubicBezTo>
                  <a:pt x="380895" y="9330"/>
                  <a:pt x="411087" y="41041"/>
                  <a:pt x="469784" y="66553"/>
                </a:cubicBezTo>
                <a:cubicBezTo>
                  <a:pt x="445932" y="89021"/>
                  <a:pt x="385642" y="109876"/>
                  <a:pt x="344705" y="133105"/>
                </a:cubicBezTo>
                <a:cubicBezTo>
                  <a:pt x="347604" y="119345"/>
                  <a:pt x="344966" y="114410"/>
                  <a:pt x="344705" y="99829"/>
                </a:cubicBezTo>
                <a:cubicBezTo>
                  <a:pt x="283294" y="95741"/>
                  <a:pt x="166167" y="112895"/>
                  <a:pt x="0" y="99829"/>
                </a:cubicBezTo>
                <a:cubicBezTo>
                  <a:pt x="3892" y="76750"/>
                  <a:pt x="-5609" y="65680"/>
                  <a:pt x="0" y="3327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5996E-4B80-2C41-9D4D-B9B453ABD176}"/>
              </a:ext>
            </a:extLst>
          </p:cNvPr>
          <p:cNvGrpSpPr/>
          <p:nvPr/>
        </p:nvGrpSpPr>
        <p:grpSpPr>
          <a:xfrm>
            <a:off x="3329118" y="4343386"/>
            <a:ext cx="1374593" cy="1985749"/>
            <a:chOff x="3628842" y="4343386"/>
            <a:chExt cx="1374593" cy="1985749"/>
          </a:xfrm>
        </p:grpSpPr>
        <p:pic>
          <p:nvPicPr>
            <p:cNvPr id="38" name="Picture 37" descr="Shape, circle&#10;&#10;Description automatically generated">
              <a:extLst>
                <a:ext uri="{FF2B5EF4-FFF2-40B4-BE49-F238E27FC236}">
                  <a16:creationId xmlns:a16="http://schemas.microsoft.com/office/drawing/2014/main" id="{63233C2E-6CBF-3547-B70F-1C5E3B1FA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8842" y="4343386"/>
              <a:ext cx="1374593" cy="16157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EB1AF-0281-3C4A-B58E-9ED3060CF142}"/>
                </a:ext>
              </a:extLst>
            </p:cNvPr>
            <p:cNvSpPr txBox="1"/>
            <p:nvPr/>
          </p:nvSpPr>
          <p:spPr>
            <a:xfrm>
              <a:off x="3940454" y="5990581"/>
              <a:ext cx="822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6061FE-C2F0-DA45-8276-EBE2B6406B00}"/>
              </a:ext>
            </a:extLst>
          </p:cNvPr>
          <p:cNvGrpSpPr/>
          <p:nvPr/>
        </p:nvGrpSpPr>
        <p:grpSpPr>
          <a:xfrm>
            <a:off x="7611455" y="4445571"/>
            <a:ext cx="1413940" cy="1820188"/>
            <a:chOff x="7986428" y="4352134"/>
            <a:chExt cx="1634939" cy="2008943"/>
          </a:xfrm>
        </p:grpSpPr>
        <p:pic>
          <p:nvPicPr>
            <p:cNvPr id="16" name="Picture 1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411717F4-0A76-7443-B2B3-475E169A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0814" y="4352134"/>
              <a:ext cx="1584234" cy="1611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5445C-ABBF-0540-A231-25748FBFBA87}"/>
                </a:ext>
              </a:extLst>
            </p:cNvPr>
            <p:cNvSpPr txBox="1"/>
            <p:nvPr/>
          </p:nvSpPr>
          <p:spPr>
            <a:xfrm>
              <a:off x="7986428" y="6022523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Decision Logic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971E0-C083-0849-AA5D-F2D44E5429AE}"/>
              </a:ext>
            </a:extLst>
          </p:cNvPr>
          <p:cNvGrpSpPr/>
          <p:nvPr/>
        </p:nvGrpSpPr>
        <p:grpSpPr>
          <a:xfrm>
            <a:off x="9915383" y="4356344"/>
            <a:ext cx="1635999" cy="1635999"/>
            <a:chOff x="10292573" y="4356344"/>
            <a:chExt cx="1635999" cy="1635999"/>
          </a:xfrm>
        </p:grpSpPr>
        <p:pic>
          <p:nvPicPr>
            <p:cNvPr id="13" name="Picture 12" descr="A black and white drawing of a tree&#10;&#10;Description automatically generated with low confidence">
              <a:extLst>
                <a:ext uri="{FF2B5EF4-FFF2-40B4-BE49-F238E27FC236}">
                  <a16:creationId xmlns:a16="http://schemas.microsoft.com/office/drawing/2014/main" id="{375084A3-F7C8-A949-AF4D-08E40C5B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92573" y="4356344"/>
              <a:ext cx="1635999" cy="16359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1689A-B2D3-5543-8FD4-8DCE67814357}"/>
                </a:ext>
              </a:extLst>
            </p:cNvPr>
            <p:cNvSpPr txBox="1"/>
            <p:nvPr/>
          </p:nvSpPr>
          <p:spPr>
            <a:xfrm>
              <a:off x="10436229" y="4995584"/>
              <a:ext cx="133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B27157-7D88-434B-B719-7C5FB537CE0D}"/>
              </a:ext>
            </a:extLst>
          </p:cNvPr>
          <p:cNvGrpSpPr/>
          <p:nvPr/>
        </p:nvGrpSpPr>
        <p:grpSpPr>
          <a:xfrm>
            <a:off x="422910" y="4657738"/>
            <a:ext cx="1978781" cy="1307117"/>
            <a:chOff x="800100" y="4657738"/>
            <a:chExt cx="1978781" cy="130711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01128D-8C27-7945-9AD9-5DE183674EDE}"/>
                </a:ext>
              </a:extLst>
            </p:cNvPr>
            <p:cNvSpPr txBox="1"/>
            <p:nvPr/>
          </p:nvSpPr>
          <p:spPr>
            <a:xfrm>
              <a:off x="974783" y="5626301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Data Instance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40B8DE0-C85A-5640-8EB2-034C1E68BA54}"/>
                </a:ext>
              </a:extLst>
            </p:cNvPr>
            <p:cNvGrpSpPr/>
            <p:nvPr/>
          </p:nvGrpSpPr>
          <p:grpSpPr>
            <a:xfrm>
              <a:off x="800100" y="4657738"/>
              <a:ext cx="1978781" cy="777312"/>
              <a:chOff x="800100" y="4657738"/>
              <a:chExt cx="1978781" cy="77731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A33288C-7AE8-054B-8675-AF4A940E6A7D}"/>
                  </a:ext>
                </a:extLst>
              </p:cNvPr>
              <p:cNvGrpSpPr/>
              <p:nvPr/>
            </p:nvGrpSpPr>
            <p:grpSpPr>
              <a:xfrm>
                <a:off x="800100" y="4657738"/>
                <a:ext cx="1978781" cy="777312"/>
                <a:chOff x="1117648" y="1974786"/>
                <a:chExt cx="1729666" cy="551267"/>
              </a:xfrm>
            </p:grpSpPr>
            <p:pic>
              <p:nvPicPr>
                <p:cNvPr id="67" name="Picture 66" descr="Whiteboard&#10;&#10;Description automatically generated">
                  <a:extLst>
                    <a:ext uri="{FF2B5EF4-FFF2-40B4-BE49-F238E27FC236}">
                      <a16:creationId xmlns:a16="http://schemas.microsoft.com/office/drawing/2014/main" id="{BE64DD56-9086-D34F-9D60-DFBA5E455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rcRect l="13835" t="16337" r="13684" b="51094"/>
                <a:stretch/>
              </p:blipFill>
              <p:spPr>
                <a:xfrm>
                  <a:off x="1117648" y="1974786"/>
                  <a:ext cx="1729666" cy="551267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0C953E-CFDA-3A43-9620-62FF3060D472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E4B2F75-11F3-8F40-A4E8-69875BB54F67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611953E-3B96-BB4B-8EC7-9E9CF965A7FE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99502AE-61E6-8C47-BADC-6AFF765F8515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CE2933-0D58-834B-A043-456C05B99499}"/>
                  </a:ext>
                </a:extLst>
              </p:cNvPr>
              <p:cNvSpPr txBox="1"/>
              <p:nvPr/>
            </p:nvSpPr>
            <p:spPr>
              <a:xfrm>
                <a:off x="929237" y="4796018"/>
                <a:ext cx="457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994DCC-2CDE-4942-B3F5-5D4CD3DDACB0}"/>
                  </a:ext>
                </a:extLst>
              </p:cNvPr>
              <p:cNvSpPr txBox="1"/>
              <p:nvPr/>
            </p:nvSpPr>
            <p:spPr>
              <a:xfrm>
                <a:off x="1853280" y="4769378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 dirty="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15965A-5807-734B-B065-767387C2B905}"/>
                  </a:ext>
                </a:extLst>
              </p:cNvPr>
              <p:cNvSpPr txBox="1"/>
              <p:nvPr/>
            </p:nvSpPr>
            <p:spPr>
              <a:xfrm>
                <a:off x="1400652" y="4780576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32EAC4-9B2A-A94D-A616-B897217BD472}"/>
                  </a:ext>
                </a:extLst>
              </p:cNvPr>
              <p:cNvSpPr txBox="1"/>
              <p:nvPr/>
            </p:nvSpPr>
            <p:spPr>
              <a:xfrm>
                <a:off x="2284201" y="4761915"/>
                <a:ext cx="338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Q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F71DFF2-C45E-1C42-88DE-37D71C8F3FBE}"/>
                  </a:ext>
                </a:extLst>
              </p:cNvPr>
              <p:cNvSpPr txBox="1"/>
              <p:nvPr/>
            </p:nvSpPr>
            <p:spPr>
              <a:xfrm>
                <a:off x="873723" y="5143269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D749DF-5784-9040-ACB7-DE8E0CE6D7E2}"/>
                  </a:ext>
                </a:extLst>
              </p:cNvPr>
              <p:cNvSpPr txBox="1"/>
              <p:nvPr/>
            </p:nvSpPr>
            <p:spPr>
              <a:xfrm>
                <a:off x="1338949" y="5136847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T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8AC6F1-759D-4741-912B-7213451BDD57}"/>
                  </a:ext>
                </a:extLst>
              </p:cNvPr>
              <p:cNvSpPr txBox="1"/>
              <p:nvPr/>
            </p:nvSpPr>
            <p:spPr>
              <a:xfrm>
                <a:off x="1796148" y="5122410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Red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D0D259-7B9F-294F-9D04-B131298AFC2B}"/>
                  </a:ext>
                </a:extLst>
              </p:cNvPr>
              <p:cNvSpPr txBox="1"/>
              <p:nvPr/>
            </p:nvSpPr>
            <p:spPr>
              <a:xfrm>
                <a:off x="2193996" y="5111174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?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F12685-F2CC-D245-8327-51AAEC57E34F}"/>
              </a:ext>
            </a:extLst>
          </p:cNvPr>
          <p:cNvGrpSpPr/>
          <p:nvPr/>
        </p:nvGrpSpPr>
        <p:grpSpPr>
          <a:xfrm>
            <a:off x="1057158" y="1698260"/>
            <a:ext cx="2386335" cy="1898219"/>
            <a:chOff x="1057158" y="1698260"/>
            <a:chExt cx="2386335" cy="189821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A5B29E3-EBCE-E447-A164-557BE7A3E0AC}"/>
                </a:ext>
              </a:extLst>
            </p:cNvPr>
            <p:cNvGrpSpPr/>
            <p:nvPr/>
          </p:nvGrpSpPr>
          <p:grpSpPr>
            <a:xfrm>
              <a:off x="1057158" y="1698260"/>
              <a:ext cx="2386335" cy="1898219"/>
              <a:chOff x="787529" y="1698260"/>
              <a:chExt cx="2386335" cy="1898219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1B3778E-1120-0340-BA5B-2DD055C2A803}"/>
                  </a:ext>
                </a:extLst>
              </p:cNvPr>
              <p:cNvGrpSpPr/>
              <p:nvPr/>
            </p:nvGrpSpPr>
            <p:grpSpPr>
              <a:xfrm>
                <a:off x="787529" y="1698260"/>
                <a:ext cx="2386335" cy="1898219"/>
                <a:chOff x="787529" y="1698260"/>
                <a:chExt cx="2386335" cy="1898219"/>
              </a:xfrm>
            </p:grpSpPr>
            <p:pic>
              <p:nvPicPr>
                <p:cNvPr id="99" name="Picture 98" descr="Whiteboard&#10;&#10;Description automatically generated">
                  <a:extLst>
                    <a:ext uri="{FF2B5EF4-FFF2-40B4-BE49-F238E27FC236}">
                      <a16:creationId xmlns:a16="http://schemas.microsoft.com/office/drawing/2014/main" id="{57A48154-08B1-E04B-9405-96DD23C26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529" y="1698260"/>
                  <a:ext cx="2386335" cy="1692633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C04BC75-2989-7740-96FF-51123577543B}"/>
                    </a:ext>
                  </a:extLst>
                </p:cNvPr>
                <p:cNvSpPr txBox="1"/>
                <p:nvPr/>
              </p:nvSpPr>
              <p:spPr>
                <a:xfrm>
                  <a:off x="984803" y="3257925"/>
                  <a:ext cx="16349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latin typeface="Segoe Print" panose="02000800000000000000" pitchFamily="2" charset="0"/>
                    </a:rPr>
                    <a:t>Labeled Data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1623E26-F2FA-1143-8D1E-C4BDC84CD30A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4FC2CB5-AF10-A142-915E-B87EC959CEEE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9CDFDE-3F08-534E-8321-F5011D464DE0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71D6C86-7829-E740-9362-9628D629C656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B698720-43FF-C444-A700-D19A1E1E2086}"/>
                  </a:ext>
                </a:extLst>
              </p:cNvPr>
              <p:cNvSpPr txBox="1"/>
              <p:nvPr/>
            </p:nvSpPr>
            <p:spPr>
              <a:xfrm>
                <a:off x="1188194" y="2032470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A94022-BEDF-F248-8836-BAF73DC9B71A}"/>
                  </a:ext>
                </a:extLst>
              </p:cNvPr>
              <p:cNvSpPr txBox="1"/>
              <p:nvPr/>
            </p:nvSpPr>
            <p:spPr>
              <a:xfrm>
                <a:off x="2007188" y="2026025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EE486CD-FD1A-0140-9C2A-2A290B275D4E}"/>
                  </a:ext>
                </a:extLst>
              </p:cNvPr>
              <p:cNvSpPr txBox="1"/>
              <p:nvPr/>
            </p:nvSpPr>
            <p:spPr>
              <a:xfrm>
                <a:off x="1601454" y="2027352"/>
                <a:ext cx="424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5373419-091D-4B48-B8ED-B658E38E66F3}"/>
                  </a:ext>
                </a:extLst>
              </p:cNvPr>
              <p:cNvSpPr txBox="1"/>
              <p:nvPr/>
            </p:nvSpPr>
            <p:spPr>
              <a:xfrm>
                <a:off x="2389022" y="2012723"/>
                <a:ext cx="338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Q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10D301-80B9-704B-A085-1BD605FAC9CF}"/>
                </a:ext>
              </a:extLst>
            </p:cNvPr>
            <p:cNvSpPr txBox="1"/>
            <p:nvPr/>
          </p:nvSpPr>
          <p:spPr>
            <a:xfrm>
              <a:off x="1425503" y="2301009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AC23CCB-F1D5-FE47-8876-589E1417FDFF}"/>
                </a:ext>
              </a:extLst>
            </p:cNvPr>
            <p:cNvSpPr txBox="1"/>
            <p:nvPr/>
          </p:nvSpPr>
          <p:spPr>
            <a:xfrm>
              <a:off x="1811389" y="22966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D75F4D4-D021-7947-8A7D-0E453312B897}"/>
                </a:ext>
              </a:extLst>
            </p:cNvPr>
            <p:cNvSpPr txBox="1"/>
            <p:nvPr/>
          </p:nvSpPr>
          <p:spPr>
            <a:xfrm>
              <a:off x="2211438" y="228247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25E89A-95D0-AA45-BEA0-A9F22A6D8C98}"/>
                </a:ext>
              </a:extLst>
            </p:cNvPr>
            <p:cNvSpPr txBox="1"/>
            <p:nvPr/>
          </p:nvSpPr>
          <p:spPr>
            <a:xfrm>
              <a:off x="2568272" y="227563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6C8CC7-E0A7-CF4A-87A0-9018104DF3EE}"/>
                </a:ext>
              </a:extLst>
            </p:cNvPr>
            <p:cNvSpPr txBox="1"/>
            <p:nvPr/>
          </p:nvSpPr>
          <p:spPr>
            <a:xfrm>
              <a:off x="1423251" y="24803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12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D1FC5D-DA69-6C48-949A-FAA9D07A948D}"/>
                </a:ext>
              </a:extLst>
            </p:cNvPr>
            <p:cNvSpPr txBox="1"/>
            <p:nvPr/>
          </p:nvSpPr>
          <p:spPr>
            <a:xfrm>
              <a:off x="1809137" y="2475901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F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F05685-14BE-9B44-A45D-0F65FBA64BDE}"/>
                </a:ext>
              </a:extLst>
            </p:cNvPr>
            <p:cNvSpPr txBox="1"/>
            <p:nvPr/>
          </p:nvSpPr>
          <p:spPr>
            <a:xfrm>
              <a:off x="2209186" y="245944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CEA8C-F6E1-7447-9D9A-79D9F04F1D4C}"/>
                </a:ext>
              </a:extLst>
            </p:cNvPr>
            <p:cNvSpPr txBox="1"/>
            <p:nvPr/>
          </p:nvSpPr>
          <p:spPr>
            <a:xfrm>
              <a:off x="2566020" y="244821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8014F1-6DB4-DD49-9200-2A7E33CAF27D}"/>
                </a:ext>
              </a:extLst>
            </p:cNvPr>
            <p:cNvSpPr txBox="1"/>
            <p:nvPr/>
          </p:nvSpPr>
          <p:spPr>
            <a:xfrm>
              <a:off x="1423251" y="2668567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A23ADC-F924-214F-9F37-C8F16D70204F}"/>
                </a:ext>
              </a:extLst>
            </p:cNvPr>
            <p:cNvSpPr txBox="1"/>
            <p:nvPr/>
          </p:nvSpPr>
          <p:spPr>
            <a:xfrm>
              <a:off x="1809137" y="2664163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8C6E1F-56E4-3241-9B40-E7A342AA8961}"/>
                </a:ext>
              </a:extLst>
            </p:cNvPr>
            <p:cNvSpPr txBox="1"/>
            <p:nvPr/>
          </p:nvSpPr>
          <p:spPr>
            <a:xfrm>
              <a:off x="2209186" y="264770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898DB94-E17A-424E-87BF-757A7AC43DF1}"/>
                </a:ext>
              </a:extLst>
            </p:cNvPr>
            <p:cNvSpPr txBox="1"/>
            <p:nvPr/>
          </p:nvSpPr>
          <p:spPr>
            <a:xfrm>
              <a:off x="2566020" y="2636472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8CC1DE-C122-CF40-9A42-17E477FE289E}"/>
                </a:ext>
              </a:extLst>
            </p:cNvPr>
            <p:cNvSpPr txBox="1"/>
            <p:nvPr/>
          </p:nvSpPr>
          <p:spPr>
            <a:xfrm>
              <a:off x="2215911" y="283597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7EC53A-31DA-5347-B326-26FD711B6509}"/>
                </a:ext>
              </a:extLst>
            </p:cNvPr>
            <p:cNvSpPr txBox="1"/>
            <p:nvPr/>
          </p:nvSpPr>
          <p:spPr>
            <a:xfrm>
              <a:off x="2572745" y="282474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BF488BA8-63BA-AFAB-9276-5A27B9A42825}"/>
              </a:ext>
            </a:extLst>
          </p:cNvPr>
          <p:cNvSpPr txBox="1">
            <a:spLocks/>
          </p:cNvSpPr>
          <p:nvPr/>
        </p:nvSpPr>
        <p:spPr>
          <a:xfrm>
            <a:off x="1505996" y="117053"/>
            <a:ext cx="9268442" cy="794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#3: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in Use vs. Machine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B4A0A37-C010-5A8D-63D4-986DB3F2E9B0}"/>
              </a:ext>
            </a:extLst>
          </p:cNvPr>
          <p:cNvSpPr/>
          <p:nvPr/>
        </p:nvSpPr>
        <p:spPr>
          <a:xfrm>
            <a:off x="661307" y="1551214"/>
            <a:ext cx="3075622" cy="2037066"/>
          </a:xfrm>
          <a:prstGeom prst="ellipse">
            <a:avLst/>
          </a:prstGeom>
          <a:solidFill>
            <a:srgbClr val="ED7D31">
              <a:alpha val="30196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DCCC23-69FB-AE54-EBC5-3BDF6F351EFA}"/>
              </a:ext>
            </a:extLst>
          </p:cNvPr>
          <p:cNvSpPr/>
          <p:nvPr/>
        </p:nvSpPr>
        <p:spPr>
          <a:xfrm>
            <a:off x="143977" y="4404548"/>
            <a:ext cx="11551490" cy="2037066"/>
          </a:xfrm>
          <a:prstGeom prst="ellipse">
            <a:avLst/>
          </a:prstGeom>
          <a:solidFill>
            <a:srgbClr val="ED7D31">
              <a:alpha val="30196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4D975-8974-184D-212C-3986EFB6783C}"/>
              </a:ext>
            </a:extLst>
          </p:cNvPr>
          <p:cNvSpPr txBox="1"/>
          <p:nvPr/>
        </p:nvSpPr>
        <p:spPr>
          <a:xfrm>
            <a:off x="4190969" y="898462"/>
            <a:ext cx="745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#1 </a:t>
            </a:r>
            <a:r>
              <a:rPr lang="en-US" sz="2800" u="sng" dirty="0">
                <a:solidFill>
                  <a:schemeClr val="accent2"/>
                </a:solidFill>
              </a:rPr>
              <a:t>Problem Formulation</a:t>
            </a:r>
            <a:r>
              <a:rPr lang="en-US" sz="2800" dirty="0">
                <a:solidFill>
                  <a:schemeClr val="accent2"/>
                </a:solidFill>
              </a:rPr>
              <a:t> and #2 </a:t>
            </a:r>
            <a:r>
              <a:rPr lang="en-US" sz="2800" u="sng" dirty="0">
                <a:solidFill>
                  <a:schemeClr val="accent2"/>
                </a:solidFill>
              </a:rPr>
              <a:t>Data Engineering</a:t>
            </a:r>
            <a:r>
              <a:rPr lang="en-US" sz="2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198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57ADB0F-F789-BCB7-8411-CD0030DA24AD}"/>
              </a:ext>
            </a:extLst>
          </p:cNvPr>
          <p:cNvGrpSpPr/>
          <p:nvPr/>
        </p:nvGrpSpPr>
        <p:grpSpPr>
          <a:xfrm>
            <a:off x="2451736" y="298818"/>
            <a:ext cx="7288527" cy="6260364"/>
            <a:chOff x="3523454" y="298818"/>
            <a:chExt cx="7288527" cy="62603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E4987E7-6856-A3E5-ACC9-4468F4C61DCD}"/>
                </a:ext>
              </a:extLst>
            </p:cNvPr>
            <p:cNvGrpSpPr/>
            <p:nvPr/>
          </p:nvGrpSpPr>
          <p:grpSpPr>
            <a:xfrm>
              <a:off x="3523454" y="298818"/>
              <a:ext cx="7288527" cy="6260364"/>
              <a:chOff x="4601939" y="122975"/>
              <a:chExt cx="7288527" cy="6260364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9A1C367F-78F6-56AE-F665-C404A7DC4F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1939" y="122975"/>
                <a:ext cx="7288527" cy="626036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C57A0C-1FFF-C5B8-D9D0-1EA64C254D6D}"/>
                  </a:ext>
                </a:extLst>
              </p:cNvPr>
              <p:cNvSpPr txBox="1"/>
              <p:nvPr/>
            </p:nvSpPr>
            <p:spPr>
              <a:xfrm>
                <a:off x="6945631" y="66058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Business Understanding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A07A28-AEAB-B1C3-D7D2-9AC5C7279BF6}"/>
                  </a:ext>
                </a:extLst>
              </p:cNvPr>
              <p:cNvSpPr txBox="1"/>
              <p:nvPr/>
            </p:nvSpPr>
            <p:spPr>
              <a:xfrm>
                <a:off x="9041131" y="63010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Understanding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72FDDE-CFB6-7F18-FABF-003E89B1C706}"/>
                  </a:ext>
                </a:extLst>
              </p:cNvPr>
              <p:cNvSpPr txBox="1"/>
              <p:nvPr/>
            </p:nvSpPr>
            <p:spPr>
              <a:xfrm>
                <a:off x="10325101" y="201694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Preparation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64FC9-1163-6993-CB01-99A1692EE48D}"/>
                  </a:ext>
                </a:extLst>
              </p:cNvPr>
              <p:cNvSpPr txBox="1"/>
              <p:nvPr/>
            </p:nvSpPr>
            <p:spPr>
              <a:xfrm>
                <a:off x="10176511" y="420007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Modeling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D345B-9880-CCC8-51B1-753039E891CE}"/>
                  </a:ext>
                </a:extLst>
              </p:cNvPr>
              <p:cNvSpPr txBox="1"/>
              <p:nvPr/>
            </p:nvSpPr>
            <p:spPr>
              <a:xfrm>
                <a:off x="8031481" y="551833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Evaluation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CB683A-1EC8-CACA-F90A-6A27AC1BBF9A}"/>
                  </a:ext>
                </a:extLst>
              </p:cNvPr>
              <p:cNvSpPr txBox="1"/>
              <p:nvPr/>
            </p:nvSpPr>
            <p:spPr>
              <a:xfrm>
                <a:off x="4751071" y="311155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Deployment</a:t>
                </a:r>
              </a:p>
            </p:txBody>
          </p:sp>
        </p:grpSp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AFA95DDB-8E8E-8513-DF14-EE9DFABCB91C}"/>
                </a:ext>
              </a:extLst>
            </p:cNvPr>
            <p:cNvSpPr txBox="1">
              <a:spLocks/>
            </p:cNvSpPr>
            <p:nvPr/>
          </p:nvSpPr>
          <p:spPr>
            <a:xfrm>
              <a:off x="5119410" y="2482081"/>
              <a:ext cx="4463845" cy="18606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800" dirty="0">
                  <a:solidFill>
                    <a:schemeClr val="accent1"/>
                  </a:solidFill>
                </a:rPr>
                <a:t>Framework #1:</a:t>
              </a:r>
              <a:br>
                <a:rPr lang="en-US" sz="3800" dirty="0">
                  <a:solidFill>
                    <a:schemeClr val="accent1"/>
                  </a:solidFill>
                </a:rPr>
              </a:br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Science </a:t>
              </a:r>
            </a:p>
            <a:p>
              <a:pPr algn="ctr"/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9FB7093E-0881-EAA5-17C2-ACB8714926B3}"/>
              </a:ext>
            </a:extLst>
          </p:cNvPr>
          <p:cNvSpPr/>
          <p:nvPr/>
        </p:nvSpPr>
        <p:spPr>
          <a:xfrm>
            <a:off x="7445829" y="3706586"/>
            <a:ext cx="2661663" cy="1789045"/>
          </a:xfrm>
          <a:prstGeom prst="ellipse">
            <a:avLst/>
          </a:prstGeom>
          <a:solidFill>
            <a:srgbClr val="FF0000">
              <a:alpha val="30196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FCBE1-F633-1C89-8116-24D12E5FCC43}"/>
              </a:ext>
            </a:extLst>
          </p:cNvPr>
          <p:cNvSpPr txBox="1"/>
          <p:nvPr/>
        </p:nvSpPr>
        <p:spPr>
          <a:xfrm>
            <a:off x="616047" y="436342"/>
            <a:ext cx="3431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about the fancy </a:t>
            </a:r>
            <a:br>
              <a:rPr lang="en-US" sz="2800" dirty="0"/>
            </a:br>
            <a:r>
              <a:rPr lang="en-US" sz="2800" dirty="0"/>
              <a:t>ML techniques?</a:t>
            </a:r>
          </a:p>
        </p:txBody>
      </p:sp>
    </p:spTree>
    <p:extLst>
      <p:ext uri="{BB962C8B-B14F-4D97-AF65-F5344CB8AC3E}">
        <p14:creationId xmlns:p14="http://schemas.microsoft.com/office/powerpoint/2010/main" val="223554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907F-7A1B-147A-38F0-F611EDE4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23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Framework #5: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 of Machine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F9D2B01-5217-9787-7C5A-400F9B581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52801"/>
                <a:ext cx="10515600" cy="952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dirty="0">
                    <a:solidFill>
                      <a:srgbClr val="AA72D4"/>
                    </a:solidFill>
                  </a:rPr>
                  <a:t>Representation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accent6"/>
                    </a:solidFill>
                  </a:rPr>
                  <a:t>Evaluation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accent2"/>
                    </a:solidFill>
                  </a:rPr>
                  <a:t>Optimization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F9D2B01-5217-9787-7C5A-400F9B58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52801"/>
                <a:ext cx="10515600" cy="952398"/>
              </a:xfrm>
              <a:prstGeom prst="rect">
                <a:avLst/>
              </a:prstGeom>
              <a:blipFill>
                <a:blip r:embed="rId2"/>
                <a:stretch>
                  <a:fillRect b="-4459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1FBB8-2E43-30AF-3E90-54AB2F98F1D3}"/>
                  </a:ext>
                </a:extLst>
              </p:cNvPr>
              <p:cNvSpPr txBox="1"/>
              <p:nvPr/>
            </p:nvSpPr>
            <p:spPr>
              <a:xfrm>
                <a:off x="2186447" y="4419960"/>
                <a:ext cx="7819104" cy="1446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en-US" sz="3600" b="0" i="1" smtClean="0">
                                      <a:solidFill>
                                        <a:srgbClr val="AA72D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AA72D4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36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error</m:t>
                              </m:r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3600" i="1" smtClean="0">
                                          <a:solidFill>
                                            <a:srgbClr val="AA72D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600" i="1">
                                          <a:solidFill>
                                            <a:srgbClr val="AA72D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6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36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11FBB8-2E43-30AF-3E90-54AB2F98F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47" y="4419960"/>
                <a:ext cx="7819104" cy="144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FD37717-2247-DABB-7BD2-2CDBDE838AD2}"/>
              </a:ext>
            </a:extLst>
          </p:cNvPr>
          <p:cNvSpPr txBox="1"/>
          <p:nvPr/>
        </p:nvSpPr>
        <p:spPr>
          <a:xfrm>
            <a:off x="571499" y="1360822"/>
            <a:ext cx="110490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Machine learning algorithms are programs that </a:t>
            </a:r>
            <a:r>
              <a:rPr lang="en-US" sz="3200" b="1" dirty="0">
                <a:solidFill>
                  <a:schemeClr val="accent2"/>
                </a:solidFill>
              </a:rPr>
              <a:t>fit</a:t>
            </a:r>
            <a:r>
              <a:rPr lang="en-US" sz="3200" dirty="0"/>
              <a:t> a </a:t>
            </a:r>
            <a:r>
              <a:rPr lang="en-US" sz="3200" b="1" dirty="0">
                <a:solidFill>
                  <a:srgbClr val="AA72D4"/>
                </a:solidFill>
              </a:rPr>
              <a:t>model</a:t>
            </a:r>
            <a:r>
              <a:rPr lang="en-US" sz="3200" dirty="0"/>
              <a:t> to </a:t>
            </a:r>
            <a:r>
              <a:rPr lang="en-US" sz="3200" b="1" dirty="0">
                <a:solidFill>
                  <a:schemeClr val="accent4"/>
                </a:solidFill>
              </a:rPr>
              <a:t>data</a:t>
            </a:r>
            <a:r>
              <a:rPr lang="en-US" sz="3200" dirty="0"/>
              <a:t> based on an </a:t>
            </a:r>
            <a:r>
              <a:rPr lang="en-US" sz="3200" b="1" dirty="0">
                <a:solidFill>
                  <a:schemeClr val="accent6"/>
                </a:solidFill>
              </a:rPr>
              <a:t>evaluation criterion</a:t>
            </a:r>
            <a:r>
              <a:rPr lang="en-US" sz="32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C5C62-E752-81DF-423E-A157205A910D}"/>
              </a:ext>
            </a:extLst>
          </p:cNvPr>
          <p:cNvSpPr txBox="1"/>
          <p:nvPr/>
        </p:nvSpPr>
        <p:spPr>
          <a:xfrm>
            <a:off x="6021873" y="3958295"/>
            <a:ext cx="327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focused mostly here.</a:t>
            </a:r>
            <a:endParaRPr lang="en-HK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F77D1-BD0C-155E-190C-B266DEFC1A24}"/>
              </a:ext>
            </a:extLst>
          </p:cNvPr>
          <p:cNvCxnSpPr/>
          <p:nvPr/>
        </p:nvCxnSpPr>
        <p:spPr>
          <a:xfrm flipH="1" flipV="1">
            <a:off x="6859456" y="3631223"/>
            <a:ext cx="224204" cy="334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59F1-C906-9DAC-3FB8-CF5C1860971B}"/>
              </a:ext>
            </a:extLst>
          </p:cNvPr>
          <p:cNvCxnSpPr>
            <a:cxnSpLocks/>
          </p:cNvCxnSpPr>
          <p:nvPr/>
        </p:nvCxnSpPr>
        <p:spPr>
          <a:xfrm flipV="1">
            <a:off x="7923326" y="3661997"/>
            <a:ext cx="202223" cy="296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0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6F6F83-A237-B5A4-43D8-6AE5458D50CF}"/>
              </a:ext>
            </a:extLst>
          </p:cNvPr>
          <p:cNvSpPr/>
          <p:nvPr/>
        </p:nvSpPr>
        <p:spPr>
          <a:xfrm>
            <a:off x="4718244" y="2541890"/>
            <a:ext cx="6787247" cy="404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F9D2B01-5217-9787-7C5A-400F9B5819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8" y="400318"/>
                <a:ext cx="10515600" cy="952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/>
                  <a:t>Learning = </a:t>
                </a:r>
                <a:r>
                  <a:rPr lang="en-US" sz="3600" dirty="0">
                    <a:solidFill>
                      <a:srgbClr val="AA72D4"/>
                    </a:solidFill>
                  </a:rPr>
                  <a:t>Representation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accent6"/>
                    </a:solidFill>
                  </a:rPr>
                  <a:t>Evaluation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bg2">
                        <a:lumMod val="90000"/>
                      </a:schemeClr>
                    </a:solidFill>
                  </a:rPr>
                  <a:t>Optimization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EF9D2B01-5217-9787-7C5A-400F9B58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00318"/>
                <a:ext cx="10515600" cy="952398"/>
              </a:xfrm>
              <a:prstGeom prst="rect">
                <a:avLst/>
              </a:prstGeom>
              <a:blipFill>
                <a:blip r:embed="rId2"/>
                <a:stretch>
                  <a:fillRect l="-1739" r="-34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85FE70B-8D46-7538-3BD4-3E8ACB392E89}"/>
              </a:ext>
            </a:extLst>
          </p:cNvPr>
          <p:cNvSpPr txBox="1"/>
          <p:nvPr/>
        </p:nvSpPr>
        <p:spPr>
          <a:xfrm>
            <a:off x="5546403" y="1106009"/>
            <a:ext cx="11054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GPT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801ED9-72B1-5563-C3D1-1D86B566140E}"/>
              </a:ext>
            </a:extLst>
          </p:cNvPr>
          <p:cNvSpPr txBox="1">
            <a:spLocks/>
          </p:cNvSpPr>
          <p:nvPr/>
        </p:nvSpPr>
        <p:spPr>
          <a:xfrm>
            <a:off x="1188550" y="1668171"/>
            <a:ext cx="3056166" cy="95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AA72D4"/>
                </a:solidFill>
              </a:rPr>
              <a:t>Representation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74A80-6C20-4DAC-2A46-A5352E8C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23" y="2541889"/>
            <a:ext cx="2525620" cy="4046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D35CEE-1513-0C5A-05D6-A0A0C000AC3C}"/>
              </a:ext>
            </a:extLst>
          </p:cNvPr>
          <p:cNvSpPr txBox="1">
            <a:spLocks/>
          </p:cNvSpPr>
          <p:nvPr/>
        </p:nvSpPr>
        <p:spPr>
          <a:xfrm>
            <a:off x="6583784" y="1670828"/>
            <a:ext cx="3056166" cy="95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6"/>
                </a:solidFill>
              </a:rPr>
              <a:t>Evaluation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8DC2B-DB8D-253E-DAA0-74540774DD42}"/>
              </a:ext>
            </a:extLst>
          </p:cNvPr>
          <p:cNvGrpSpPr/>
          <p:nvPr/>
        </p:nvGrpSpPr>
        <p:grpSpPr>
          <a:xfrm>
            <a:off x="4847758" y="2850343"/>
            <a:ext cx="6657733" cy="3510852"/>
            <a:chOff x="4847758" y="2839537"/>
            <a:chExt cx="6657733" cy="351085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7CD5F2-CBD3-EAB4-BBB4-67C3B6A7A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425" y="2839537"/>
              <a:ext cx="4133066" cy="2993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EE3A47-9585-9EF7-9ED4-85E9C790EE4D}"/>
                </a:ext>
              </a:extLst>
            </p:cNvPr>
            <p:cNvSpPr txBox="1"/>
            <p:nvPr/>
          </p:nvSpPr>
          <p:spPr>
            <a:xfrm>
              <a:off x="4847758" y="3760377"/>
              <a:ext cx="165635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Predict </a:t>
              </a:r>
              <a:br>
                <a:rPr lang="en-US" sz="2800" dirty="0"/>
              </a:br>
              <a:r>
                <a:rPr lang="en-US" sz="2800" dirty="0"/>
                <a:t>next word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F91E93-24DD-8921-55A0-AB1D42C19209}"/>
                </a:ext>
              </a:extLst>
            </p:cNvPr>
            <p:cNvSpPr txBox="1"/>
            <p:nvPr/>
          </p:nvSpPr>
          <p:spPr>
            <a:xfrm>
              <a:off x="6967126" y="5827169"/>
              <a:ext cx="4478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Human feedback (simulation)</a:t>
              </a:r>
            </a:p>
          </p:txBody>
        </p:sp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B0AD741C-26E8-A1DF-D65A-A2A2A0E11FCC}"/>
                </a:ext>
              </a:extLst>
            </p:cNvPr>
            <p:cNvSpPr/>
            <p:nvPr/>
          </p:nvSpPr>
          <p:spPr>
            <a:xfrm>
              <a:off x="6662422" y="3921427"/>
              <a:ext cx="710003" cy="632008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756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2EC9-C253-47CA-831E-EFDA7124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Hands-on part (6% of the 35%)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BC6E-B49A-45FF-ADA9-5E27EDE0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94252"/>
          </a:xfrm>
        </p:spPr>
        <p:txBody>
          <a:bodyPr>
            <a:normAutofit/>
          </a:bodyPr>
          <a:lstStyle/>
          <a:p>
            <a:r>
              <a:rPr lang="en-HK" sz="2933" dirty="0"/>
              <a:t>It will be released on Thursday 14 at 00:01 am. </a:t>
            </a:r>
          </a:p>
          <a:p>
            <a:r>
              <a:rPr lang="en-HK" sz="2933" dirty="0"/>
              <a:t>Once you start, you have 24 hours to submit your answer or </a:t>
            </a:r>
            <a:r>
              <a:rPr lang="en-HK" sz="2933" b="1" dirty="0"/>
              <a:t>until December 22</a:t>
            </a:r>
            <a:r>
              <a:rPr lang="en-HK" sz="2933" b="1" baseline="30000" dirty="0"/>
              <a:t>nd</a:t>
            </a:r>
            <a:r>
              <a:rPr lang="en-HK" sz="2933" b="1" dirty="0"/>
              <a:t> at 11:59pm</a:t>
            </a:r>
            <a:r>
              <a:rPr lang="en-HK" sz="2933" dirty="0"/>
              <a:t>, whichever occurs first.</a:t>
            </a:r>
          </a:p>
          <a:p>
            <a:r>
              <a:rPr lang="en-HK" sz="2933" dirty="0"/>
              <a:t>Must be done </a:t>
            </a:r>
            <a:r>
              <a:rPr lang="en-HK" sz="2933" b="1" dirty="0"/>
              <a:t>individually</a:t>
            </a:r>
            <a:r>
              <a:rPr lang="en-HK" sz="2933" dirty="0"/>
              <a:t>. </a:t>
            </a:r>
          </a:p>
          <a:p>
            <a:r>
              <a:rPr lang="en-US" sz="2933" dirty="0"/>
              <a:t>Ensure stable connection and proper equipment. No retests available.</a:t>
            </a:r>
            <a:endParaRPr lang="en-HK" sz="2933" dirty="0"/>
          </a:p>
          <a:p>
            <a:r>
              <a:rPr lang="en-HK" sz="2933" dirty="0"/>
              <a:t>Upload two files: your decisions (1s and 0s) and your Dataiku project or Python files (I won</a:t>
            </a:r>
            <a:r>
              <a:rPr lang="en-US" sz="2933" dirty="0"/>
              <a:t>’t grade your project; it’s just a control check)</a:t>
            </a:r>
            <a:r>
              <a:rPr lang="en-HK" sz="2933" dirty="0"/>
              <a:t>.</a:t>
            </a:r>
          </a:p>
          <a:p>
            <a:r>
              <a:rPr lang="en-HK" sz="2933" dirty="0"/>
              <a:t>The better your decisions, the better your grade.</a:t>
            </a:r>
          </a:p>
          <a:p>
            <a:r>
              <a:rPr lang="en-US" sz="2933" dirty="0"/>
              <a:t>TAs and I won’t answer content-related questions about the exam.</a:t>
            </a:r>
            <a:endParaRPr lang="en-HK" sz="293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C5C9-2663-4F2C-AC19-26279634D980}"/>
              </a:ext>
            </a:extLst>
          </p:cNvPr>
          <p:cNvSpPr txBox="1"/>
          <p:nvPr/>
        </p:nvSpPr>
        <p:spPr>
          <a:xfrm>
            <a:off x="8877299" y="601997"/>
            <a:ext cx="228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Questions?</a:t>
            </a:r>
            <a:endParaRPr lang="en-HK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C6F6F83-A237-B5A4-43D8-6AE5458D50CF}"/>
              </a:ext>
            </a:extLst>
          </p:cNvPr>
          <p:cNvSpPr/>
          <p:nvPr/>
        </p:nvSpPr>
        <p:spPr>
          <a:xfrm>
            <a:off x="4718244" y="2541890"/>
            <a:ext cx="6787247" cy="404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801ED9-72B1-5563-C3D1-1D86B566140E}"/>
              </a:ext>
            </a:extLst>
          </p:cNvPr>
          <p:cNvSpPr txBox="1">
            <a:spLocks/>
          </p:cNvSpPr>
          <p:nvPr/>
        </p:nvSpPr>
        <p:spPr>
          <a:xfrm>
            <a:off x="1188550" y="1668171"/>
            <a:ext cx="3056166" cy="95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AA72D4"/>
                </a:solidFill>
              </a:rPr>
              <a:t>Representation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74A80-6C20-4DAC-2A46-A5352E8C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23" y="2541889"/>
            <a:ext cx="2525620" cy="40464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D35CEE-1513-0C5A-05D6-A0A0C000AC3C}"/>
              </a:ext>
            </a:extLst>
          </p:cNvPr>
          <p:cNvSpPr txBox="1">
            <a:spLocks/>
          </p:cNvSpPr>
          <p:nvPr/>
        </p:nvSpPr>
        <p:spPr>
          <a:xfrm>
            <a:off x="6583784" y="1670828"/>
            <a:ext cx="3056166" cy="952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6"/>
                </a:solidFill>
              </a:rPr>
              <a:t>Evaluation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68DC2B-DB8D-253E-DAA0-74540774DD42}"/>
              </a:ext>
            </a:extLst>
          </p:cNvPr>
          <p:cNvGrpSpPr/>
          <p:nvPr/>
        </p:nvGrpSpPr>
        <p:grpSpPr>
          <a:xfrm>
            <a:off x="4847758" y="2850343"/>
            <a:ext cx="6657733" cy="3510852"/>
            <a:chOff x="4847758" y="2839537"/>
            <a:chExt cx="6657733" cy="351085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7CD5F2-CBD3-EAB4-BBB4-67C3B6A7A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425" y="2839537"/>
              <a:ext cx="4133066" cy="2993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EE3A47-9585-9EF7-9ED4-85E9C790EE4D}"/>
                </a:ext>
              </a:extLst>
            </p:cNvPr>
            <p:cNvSpPr txBox="1"/>
            <p:nvPr/>
          </p:nvSpPr>
          <p:spPr>
            <a:xfrm>
              <a:off x="4847758" y="3760377"/>
              <a:ext cx="165635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Predict </a:t>
              </a:r>
              <a:br>
                <a:rPr lang="en-US" sz="2800" dirty="0"/>
              </a:br>
              <a:r>
                <a:rPr lang="en-US" sz="2800" dirty="0"/>
                <a:t>next word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F91E93-24DD-8921-55A0-AB1D42C19209}"/>
                </a:ext>
              </a:extLst>
            </p:cNvPr>
            <p:cNvSpPr txBox="1"/>
            <p:nvPr/>
          </p:nvSpPr>
          <p:spPr>
            <a:xfrm>
              <a:off x="6967126" y="5827169"/>
              <a:ext cx="4478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Human feedback (simulation)</a:t>
              </a:r>
            </a:p>
          </p:txBody>
        </p:sp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B0AD741C-26E8-A1DF-D65A-A2A2A0E11FCC}"/>
                </a:ext>
              </a:extLst>
            </p:cNvPr>
            <p:cNvSpPr/>
            <p:nvPr/>
          </p:nvSpPr>
          <p:spPr>
            <a:xfrm>
              <a:off x="6662422" y="3921427"/>
              <a:ext cx="710003" cy="632008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CC3DF82-C772-A337-6ADB-2A313D0D122F}"/>
              </a:ext>
            </a:extLst>
          </p:cNvPr>
          <p:cNvSpPr txBox="1"/>
          <p:nvPr/>
        </p:nvSpPr>
        <p:spPr>
          <a:xfrm>
            <a:off x="2370108" y="155647"/>
            <a:ext cx="7451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#1 </a:t>
            </a:r>
            <a:r>
              <a:rPr lang="en-US" sz="2800" u="sng" dirty="0"/>
              <a:t>Problem Formulation</a:t>
            </a:r>
            <a:r>
              <a:rPr lang="en-US" sz="2800" dirty="0"/>
              <a:t> and #2 </a:t>
            </a:r>
            <a:r>
              <a:rPr lang="en-US" sz="2800" u="sng" dirty="0"/>
              <a:t>Data Engineering</a:t>
            </a:r>
            <a:r>
              <a:rPr lang="en-US" sz="28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2F4E3-DE66-2FC8-710C-06D432DB0349}"/>
              </a:ext>
            </a:extLst>
          </p:cNvPr>
          <p:cNvSpPr txBox="1"/>
          <p:nvPr/>
        </p:nvSpPr>
        <p:spPr>
          <a:xfrm>
            <a:off x="5732663" y="1148704"/>
            <a:ext cx="122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15ACC2-3A70-D68E-8D52-AB4E760002E6}"/>
              </a:ext>
            </a:extLst>
          </p:cNvPr>
          <p:cNvCxnSpPr/>
          <p:nvPr/>
        </p:nvCxnSpPr>
        <p:spPr>
          <a:xfrm flipH="1" flipV="1">
            <a:off x="5592536" y="678867"/>
            <a:ext cx="228600" cy="46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41ECE3-55F7-1219-7E61-1AC714646FB3}"/>
              </a:ext>
            </a:extLst>
          </p:cNvPr>
          <p:cNvCxnSpPr>
            <a:cxnSpLocks/>
          </p:cNvCxnSpPr>
          <p:nvPr/>
        </p:nvCxnSpPr>
        <p:spPr>
          <a:xfrm flipV="1">
            <a:off x="6953510" y="678867"/>
            <a:ext cx="247390" cy="469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A188D36-0879-A06B-26DA-2893311E53D7}"/>
              </a:ext>
            </a:extLst>
          </p:cNvPr>
          <p:cNvSpPr/>
          <p:nvPr/>
        </p:nvSpPr>
        <p:spPr>
          <a:xfrm rot="5400000">
            <a:off x="4834416" y="-2189708"/>
            <a:ext cx="626333" cy="8041825"/>
          </a:xfrm>
          <a:prstGeom prst="leftBrace">
            <a:avLst>
              <a:gd name="adj1" fmla="val 93061"/>
              <a:gd name="adj2" fmla="val 351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3642053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#4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-apple-system"/>
              </a:rPr>
              <a:t>When we reason about a business problem, the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expected value framework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 helps us move from a unique problem to a data science solution.</a:t>
            </a:r>
          </a:p>
        </p:txBody>
      </p:sp>
    </p:spTree>
    <p:extLst>
      <p:ext uri="{BB962C8B-B14F-4D97-AF65-F5344CB8AC3E}">
        <p14:creationId xmlns:p14="http://schemas.microsoft.com/office/powerpoint/2010/main" val="71694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B890248-95E7-4BFE-8214-65FBCD944798}"/>
              </a:ext>
            </a:extLst>
          </p:cNvPr>
          <p:cNvSpPr txBox="1"/>
          <p:nvPr/>
        </p:nvSpPr>
        <p:spPr>
          <a:xfrm>
            <a:off x="457199" y="266943"/>
            <a:ext cx="11277600" cy="2031099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-apple-system"/>
                <a:cs typeface="Century Gothic"/>
              </a:rPr>
              <a:t>The expected value framework divides the problem into probability estimates, value estimations, and cost-benefit estimations.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162A62-6BC2-3CD1-7A2B-10883FF21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36007"/>
              </p:ext>
            </p:extLst>
          </p:nvPr>
        </p:nvGraphicFramePr>
        <p:xfrm>
          <a:off x="2321963" y="3260591"/>
          <a:ext cx="480943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7810">
                  <a:extLst>
                    <a:ext uri="{9D8B030D-6E8A-4147-A177-3AD203B41FA5}">
                      <a16:colId xmlns:a16="http://schemas.microsoft.com/office/drawing/2014/main" val="3699333703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3640784893"/>
                    </a:ext>
                  </a:extLst>
                </a:gridCol>
                <a:gridCol w="397192">
                  <a:extLst>
                    <a:ext uri="{9D8B030D-6E8A-4147-A177-3AD203B41FA5}">
                      <a16:colId xmlns:a16="http://schemas.microsoft.com/office/drawing/2014/main" val="1878359799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4052834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 MATRIX</a:t>
                      </a:r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0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Scenario 1</a:t>
                      </a:r>
                      <a:endParaRPr lang="es-419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Scenario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Control</a:t>
                      </a:r>
                      <a:endParaRPr lang="es-419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Intervention</a:t>
                      </a:r>
                      <a:r>
                        <a:rPr lang="es-419" b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7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419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9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noProof="0" dirty="0"/>
                        <a:t>Intervention</a:t>
                      </a:r>
                      <a:r>
                        <a:rPr lang="es-419" b="1" dirty="0"/>
                        <a:t>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397132"/>
                  </a:ext>
                </a:extLst>
              </a:tr>
            </a:tbl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C1E5B8E3-0A5E-BE9C-E4DF-A166C6C05905}"/>
              </a:ext>
            </a:extLst>
          </p:cNvPr>
          <p:cNvSpPr/>
          <p:nvPr/>
        </p:nvSpPr>
        <p:spPr>
          <a:xfrm>
            <a:off x="1955799" y="4033931"/>
            <a:ext cx="213157" cy="1367802"/>
          </a:xfrm>
          <a:prstGeom prst="leftBrace">
            <a:avLst>
              <a:gd name="adj1" fmla="val 16042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7D211-197A-C079-7D24-627012BD9202}"/>
              </a:ext>
            </a:extLst>
          </p:cNvPr>
          <p:cNvSpPr txBox="1"/>
          <p:nvPr/>
        </p:nvSpPr>
        <p:spPr>
          <a:xfrm>
            <a:off x="457199" y="4528947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Decisions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8D3AF04-E71B-2CBC-DAF9-6DC41F04EDEB}"/>
              </a:ext>
            </a:extLst>
          </p:cNvPr>
          <p:cNvSpPr/>
          <p:nvPr/>
        </p:nvSpPr>
        <p:spPr>
          <a:xfrm rot="16200000">
            <a:off x="5616565" y="4249117"/>
            <a:ext cx="198675" cy="2830998"/>
          </a:xfrm>
          <a:prstGeom prst="leftBrace">
            <a:avLst>
              <a:gd name="adj1" fmla="val 19797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7AB8B-5132-2B90-1067-470F1343DC3A}"/>
              </a:ext>
            </a:extLst>
          </p:cNvPr>
          <p:cNvSpPr txBox="1"/>
          <p:nvPr/>
        </p:nvSpPr>
        <p:spPr>
          <a:xfrm>
            <a:off x="5026450" y="5797306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Scenarios</a:t>
            </a:r>
            <a:endParaRPr lang="en-HK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E7344-E98B-A093-D686-678DA7768EA1}"/>
                  </a:ext>
                </a:extLst>
              </p:cNvPr>
              <p:cNvSpPr txBox="1"/>
              <p:nvPr/>
            </p:nvSpPr>
            <p:spPr>
              <a:xfrm>
                <a:off x="8134344" y="3115077"/>
                <a:ext cx="33315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Estimate the probability of each scenario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intervention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AE7344-E98B-A093-D686-678DA776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44" y="3115077"/>
                <a:ext cx="3331515" cy="1200329"/>
              </a:xfrm>
              <a:prstGeom prst="rect">
                <a:avLst/>
              </a:prstGeom>
              <a:blipFill>
                <a:blip r:embed="rId2"/>
                <a:stretch>
                  <a:fillRect l="-274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E332C65-F956-BB56-D5FD-8D08920F60C8}"/>
              </a:ext>
            </a:extLst>
          </p:cNvPr>
          <p:cNvSpPr/>
          <p:nvPr/>
        </p:nvSpPr>
        <p:spPr>
          <a:xfrm>
            <a:off x="4300405" y="3651616"/>
            <a:ext cx="2830996" cy="382316"/>
          </a:xfrm>
          <a:prstGeom prst="ellipse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DA987D-27F8-764B-A3A9-7DE09D5A7870}"/>
              </a:ext>
            </a:extLst>
          </p:cNvPr>
          <p:cNvCxnSpPr>
            <a:cxnSpLocks/>
          </p:cNvCxnSpPr>
          <p:nvPr/>
        </p:nvCxnSpPr>
        <p:spPr>
          <a:xfrm flipV="1">
            <a:off x="7286420" y="3807624"/>
            <a:ext cx="7887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B9E35DF-70C0-1645-885F-CE7E050FE1AB}"/>
              </a:ext>
            </a:extLst>
          </p:cNvPr>
          <p:cNvSpPr/>
          <p:nvPr/>
        </p:nvSpPr>
        <p:spPr>
          <a:xfrm>
            <a:off x="4300404" y="4033931"/>
            <a:ext cx="2830996" cy="1451700"/>
          </a:xfrm>
          <a:prstGeom prst="ellipse">
            <a:avLst/>
          </a:prstGeom>
          <a:solidFill>
            <a:srgbClr val="ED7D31">
              <a:alpha val="30196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26F03A-E9CC-7A70-35C9-C703DF3E44FB}"/>
                  </a:ext>
                </a:extLst>
              </p:cNvPr>
              <p:cNvSpPr txBox="1"/>
              <p:nvPr/>
            </p:nvSpPr>
            <p:spPr>
              <a:xfrm>
                <a:off x="8134344" y="4527180"/>
                <a:ext cx="35422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Estimate value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intervention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, and scenario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26F03A-E9CC-7A70-35C9-C703DF3E4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44" y="4527180"/>
                <a:ext cx="3542221" cy="1200329"/>
              </a:xfrm>
              <a:prstGeom prst="rect">
                <a:avLst/>
              </a:prstGeom>
              <a:blipFill>
                <a:blip r:embed="rId3"/>
                <a:stretch>
                  <a:fillRect l="-25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8B1D96-09A5-17D1-61F1-5D3CB286A741}"/>
              </a:ext>
            </a:extLst>
          </p:cNvPr>
          <p:cNvCxnSpPr/>
          <p:nvPr/>
        </p:nvCxnSpPr>
        <p:spPr>
          <a:xfrm>
            <a:off x="6095999" y="4990612"/>
            <a:ext cx="19791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059DD-9800-A53B-5B60-A520F086B2F5}"/>
                  </a:ext>
                </a:extLst>
              </p:cNvPr>
              <p:cNvSpPr txBox="1"/>
              <p:nvPr/>
            </p:nvSpPr>
            <p:spPr>
              <a:xfrm>
                <a:off x="515433" y="2343606"/>
                <a:ext cx="111611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Decision Logic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Choose intervention with largest expected value.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D059DD-9800-A53B-5B60-A520F086B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3" y="2343606"/>
                <a:ext cx="11161132" cy="584775"/>
              </a:xfrm>
              <a:prstGeom prst="rect">
                <a:avLst/>
              </a:prstGeom>
              <a:blipFill>
                <a:blip r:embed="rId4"/>
                <a:stretch>
                  <a:fillRect l="-1421" t="-12500" r="-765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071A27C-D438-0C84-56F9-1D3F63AAED97}"/>
              </a:ext>
            </a:extLst>
          </p:cNvPr>
          <p:cNvSpPr txBox="1"/>
          <p:nvPr/>
        </p:nvSpPr>
        <p:spPr>
          <a:xfrm>
            <a:off x="78370" y="6258971"/>
            <a:ext cx="7007199" cy="584749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-apple-system"/>
                <a:cs typeface="Century Gothic"/>
              </a:rPr>
              <a:t>These are classic data science problems</a:t>
            </a:r>
            <a:r>
              <a:rPr lang="es-419" sz="3200" b="1" dirty="0">
                <a:solidFill>
                  <a:srgbClr val="000000"/>
                </a:solidFill>
                <a:latin typeface="-apple-system"/>
                <a:cs typeface="Century Gothic"/>
              </a:rPr>
              <a:t>!</a:t>
            </a:r>
            <a:endParaRPr lang="en-US" sz="3200" b="1" dirty="0">
              <a:solidFill>
                <a:srgbClr val="000000"/>
              </a:solidFill>
              <a:latin typeface="-apple-system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056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 animBg="1"/>
      <p:bldP spid="10" grpId="0" animBg="1"/>
      <p:bldP spid="11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2964945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#5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-apple-system"/>
              </a:rPr>
              <a:t>Modern statistical modeling and machine learning is all about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complexity control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688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2158C2AA-D0CF-4F26-B618-BE7F838C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715" y="67734"/>
            <a:ext cx="4832572" cy="6379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794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6A9E17E-DD68-7441-ACF3-23E0D5D35263}"/>
              </a:ext>
            </a:extLst>
          </p:cNvPr>
          <p:cNvGrpSpPr/>
          <p:nvPr/>
        </p:nvGrpSpPr>
        <p:grpSpPr>
          <a:xfrm>
            <a:off x="5053201" y="4633190"/>
            <a:ext cx="2374533" cy="1396717"/>
            <a:chOff x="5053201" y="4633190"/>
            <a:chExt cx="2374533" cy="139671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58A86AE-0970-DC4C-A6E3-FB74106B5C8B}"/>
                </a:ext>
              </a:extLst>
            </p:cNvPr>
            <p:cNvSpPr txBox="1"/>
            <p:nvPr/>
          </p:nvSpPr>
          <p:spPr>
            <a:xfrm>
              <a:off x="5053201" y="5691353"/>
              <a:ext cx="2374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Predicted Quantity</a:t>
              </a:r>
            </a:p>
          </p:txBody>
        </p:sp>
        <p:pic>
          <p:nvPicPr>
            <p:cNvPr id="107" name="Picture 10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8143F23C-D7CC-A948-A8BF-2DC65CE73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05188" y="4633190"/>
              <a:ext cx="919825" cy="10826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B62C0-2715-184E-ABC6-3B03216ADCA9}"/>
              </a:ext>
            </a:extLst>
          </p:cNvPr>
          <p:cNvSpPr txBox="1"/>
          <p:nvPr/>
        </p:nvSpPr>
        <p:spPr>
          <a:xfrm>
            <a:off x="266700" y="4012960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AI in Use (Inference):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9FE27-2235-F04B-BDCA-BEC30AF666BF}"/>
              </a:ext>
            </a:extLst>
          </p:cNvPr>
          <p:cNvSpPr txBox="1"/>
          <p:nvPr/>
        </p:nvSpPr>
        <p:spPr>
          <a:xfrm>
            <a:off x="256872" y="1147302"/>
            <a:ext cx="3612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Machine Learning: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BAAD3-A074-0043-AA6E-DFE847137B97}"/>
              </a:ext>
            </a:extLst>
          </p:cNvPr>
          <p:cNvCxnSpPr>
            <a:cxnSpLocks/>
          </p:cNvCxnSpPr>
          <p:nvPr/>
        </p:nvCxnSpPr>
        <p:spPr>
          <a:xfrm>
            <a:off x="-54105" y="3846874"/>
            <a:ext cx="5879718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E9199-832F-DF40-917C-6D84CEAA85B2}"/>
              </a:ext>
            </a:extLst>
          </p:cNvPr>
          <p:cNvCxnSpPr>
            <a:cxnSpLocks/>
          </p:cNvCxnSpPr>
          <p:nvPr/>
        </p:nvCxnSpPr>
        <p:spPr>
          <a:xfrm>
            <a:off x="8039100" y="3846874"/>
            <a:ext cx="4261055" cy="0"/>
          </a:xfrm>
          <a:prstGeom prst="line">
            <a:avLst/>
          </a:prstGeom>
          <a:ln w="190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484467-B173-144F-AEAC-085DEC454D84}"/>
              </a:ext>
            </a:extLst>
          </p:cNvPr>
          <p:cNvCxnSpPr>
            <a:cxnSpLocks/>
          </p:cNvCxnSpPr>
          <p:nvPr/>
        </p:nvCxnSpPr>
        <p:spPr>
          <a:xfrm flipH="1">
            <a:off x="5003435" y="3095975"/>
            <a:ext cx="4261055" cy="1449768"/>
          </a:xfrm>
          <a:prstGeom prst="straightConnector1">
            <a:avLst/>
          </a:prstGeom>
          <a:ln w="88900" cmpd="sng">
            <a:solidFill>
              <a:schemeClr val="accent1">
                <a:lumMod val="75000"/>
              </a:schemeClr>
            </a:solidFill>
            <a:prstDash val="sysDash"/>
            <a:tailEnd type="arrow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BB7793C-0C14-E546-B969-9904EB21FFF5}"/>
              </a:ext>
            </a:extLst>
          </p:cNvPr>
          <p:cNvSpPr/>
          <p:nvPr/>
        </p:nvSpPr>
        <p:spPr>
          <a:xfrm>
            <a:off x="3736929" y="2223659"/>
            <a:ext cx="1207340" cy="237652"/>
          </a:xfrm>
          <a:custGeom>
            <a:avLst/>
            <a:gdLst>
              <a:gd name="connsiteX0" fmla="*/ 0 w 1207340"/>
              <a:gd name="connsiteY0" fmla="*/ 59413 h 237652"/>
              <a:gd name="connsiteX1" fmla="*/ 984018 w 1207340"/>
              <a:gd name="connsiteY1" fmla="*/ 59413 h 237652"/>
              <a:gd name="connsiteX2" fmla="*/ 984018 w 1207340"/>
              <a:gd name="connsiteY2" fmla="*/ 0 h 237652"/>
              <a:gd name="connsiteX3" fmla="*/ 1207340 w 1207340"/>
              <a:gd name="connsiteY3" fmla="*/ 118826 h 237652"/>
              <a:gd name="connsiteX4" fmla="*/ 984018 w 1207340"/>
              <a:gd name="connsiteY4" fmla="*/ 237652 h 237652"/>
              <a:gd name="connsiteX5" fmla="*/ 984018 w 1207340"/>
              <a:gd name="connsiteY5" fmla="*/ 178239 h 237652"/>
              <a:gd name="connsiteX6" fmla="*/ 0 w 1207340"/>
              <a:gd name="connsiteY6" fmla="*/ 178239 h 237652"/>
              <a:gd name="connsiteX7" fmla="*/ 0 w 1207340"/>
              <a:gd name="connsiteY7" fmla="*/ 59413 h 23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7340" h="237652" extrusionOk="0">
                <a:moveTo>
                  <a:pt x="0" y="59413"/>
                </a:moveTo>
                <a:cubicBezTo>
                  <a:pt x="347778" y="63394"/>
                  <a:pt x="575189" y="118943"/>
                  <a:pt x="984018" y="59413"/>
                </a:cubicBezTo>
                <a:cubicBezTo>
                  <a:pt x="986216" y="32799"/>
                  <a:pt x="985157" y="21746"/>
                  <a:pt x="984018" y="0"/>
                </a:cubicBezTo>
                <a:cubicBezTo>
                  <a:pt x="1074110" y="69802"/>
                  <a:pt x="1095276" y="76614"/>
                  <a:pt x="1207340" y="118826"/>
                </a:cubicBezTo>
                <a:cubicBezTo>
                  <a:pt x="1152721" y="134212"/>
                  <a:pt x="1015757" y="243411"/>
                  <a:pt x="984018" y="237652"/>
                </a:cubicBezTo>
                <a:cubicBezTo>
                  <a:pt x="980126" y="231212"/>
                  <a:pt x="979676" y="189647"/>
                  <a:pt x="984018" y="178239"/>
                </a:cubicBezTo>
                <a:cubicBezTo>
                  <a:pt x="605951" y="174149"/>
                  <a:pt x="453162" y="151272"/>
                  <a:pt x="0" y="178239"/>
                </a:cubicBezTo>
                <a:cubicBezTo>
                  <a:pt x="8456" y="135701"/>
                  <a:pt x="2699" y="107992"/>
                  <a:pt x="0" y="59413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65BF3E-BEE1-F34C-882B-6CFB5B619EF9}"/>
              </a:ext>
            </a:extLst>
          </p:cNvPr>
          <p:cNvGrpSpPr/>
          <p:nvPr/>
        </p:nvGrpSpPr>
        <p:grpSpPr>
          <a:xfrm>
            <a:off x="4576509" y="1658784"/>
            <a:ext cx="3117062" cy="1929496"/>
            <a:chOff x="3837960" y="1658784"/>
            <a:chExt cx="3117062" cy="1929496"/>
          </a:xfrm>
        </p:grpSpPr>
        <p:pic>
          <p:nvPicPr>
            <p:cNvPr id="22" name="Picture 2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D0BADF-F15D-DC4B-A44E-FAE90CD7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10143" y="1658784"/>
              <a:ext cx="1528418" cy="16074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DE9168-E4BF-734E-9305-390A4C91B0E5}"/>
                </a:ext>
              </a:extLst>
            </p:cNvPr>
            <p:cNvSpPr txBox="1"/>
            <p:nvPr/>
          </p:nvSpPr>
          <p:spPr>
            <a:xfrm>
              <a:off x="3837960" y="3249726"/>
              <a:ext cx="3117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Machine Learning Algorithm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48255-A2AF-7041-A26F-4C26713AD518}"/>
              </a:ext>
            </a:extLst>
          </p:cNvPr>
          <p:cNvGrpSpPr/>
          <p:nvPr/>
        </p:nvGrpSpPr>
        <p:grpSpPr>
          <a:xfrm>
            <a:off x="9237161" y="1658784"/>
            <a:ext cx="1742897" cy="1930459"/>
            <a:chOff x="7466988" y="1658784"/>
            <a:chExt cx="1742897" cy="1930459"/>
          </a:xfrm>
        </p:grpSpPr>
        <p:pic>
          <p:nvPicPr>
            <p:cNvPr id="24" name="Picture 23" descr="Shape, circle&#10;&#10;Description automatically generated">
              <a:extLst>
                <a:ext uri="{FF2B5EF4-FFF2-40B4-BE49-F238E27FC236}">
                  <a16:creationId xmlns:a16="http://schemas.microsoft.com/office/drawing/2014/main" id="{74BB9493-9C01-BA48-8D2E-38AE88B4C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29672" y="1658784"/>
              <a:ext cx="1374593" cy="161574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2FE5952-E057-9249-B120-79AE3E43E075}"/>
                </a:ext>
              </a:extLst>
            </p:cNvPr>
            <p:cNvSpPr txBox="1"/>
            <p:nvPr/>
          </p:nvSpPr>
          <p:spPr>
            <a:xfrm>
              <a:off x="7466988" y="3250689"/>
              <a:ext cx="1742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Learned Model</a:t>
              </a: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263573C-763E-7947-89D8-782268B65F67}"/>
              </a:ext>
            </a:extLst>
          </p:cNvPr>
          <p:cNvSpPr/>
          <p:nvPr/>
        </p:nvSpPr>
        <p:spPr>
          <a:xfrm>
            <a:off x="7133188" y="2259336"/>
            <a:ext cx="1878094" cy="242648"/>
          </a:xfrm>
          <a:custGeom>
            <a:avLst/>
            <a:gdLst>
              <a:gd name="connsiteX0" fmla="*/ 0 w 1878094"/>
              <a:gd name="connsiteY0" fmla="*/ 60662 h 242648"/>
              <a:gd name="connsiteX1" fmla="*/ 1650078 w 1878094"/>
              <a:gd name="connsiteY1" fmla="*/ 60662 h 242648"/>
              <a:gd name="connsiteX2" fmla="*/ 1650078 w 1878094"/>
              <a:gd name="connsiteY2" fmla="*/ 0 h 242648"/>
              <a:gd name="connsiteX3" fmla="*/ 1878094 w 1878094"/>
              <a:gd name="connsiteY3" fmla="*/ 121324 h 242648"/>
              <a:gd name="connsiteX4" fmla="*/ 1650078 w 1878094"/>
              <a:gd name="connsiteY4" fmla="*/ 242648 h 242648"/>
              <a:gd name="connsiteX5" fmla="*/ 1650078 w 1878094"/>
              <a:gd name="connsiteY5" fmla="*/ 181986 h 242648"/>
              <a:gd name="connsiteX6" fmla="*/ 0 w 1878094"/>
              <a:gd name="connsiteY6" fmla="*/ 181986 h 242648"/>
              <a:gd name="connsiteX7" fmla="*/ 0 w 1878094"/>
              <a:gd name="connsiteY7" fmla="*/ 60662 h 24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8094" h="242648" extrusionOk="0">
                <a:moveTo>
                  <a:pt x="0" y="60662"/>
                </a:moveTo>
                <a:cubicBezTo>
                  <a:pt x="506554" y="201832"/>
                  <a:pt x="1222098" y="125677"/>
                  <a:pt x="1650078" y="60662"/>
                </a:cubicBezTo>
                <a:cubicBezTo>
                  <a:pt x="1646271" y="41040"/>
                  <a:pt x="1651668" y="19934"/>
                  <a:pt x="1650078" y="0"/>
                </a:cubicBezTo>
                <a:cubicBezTo>
                  <a:pt x="1686019" y="37703"/>
                  <a:pt x="1792262" y="88538"/>
                  <a:pt x="1878094" y="121324"/>
                </a:cubicBezTo>
                <a:cubicBezTo>
                  <a:pt x="1827024" y="125745"/>
                  <a:pt x="1742426" y="205466"/>
                  <a:pt x="1650078" y="242648"/>
                </a:cubicBezTo>
                <a:cubicBezTo>
                  <a:pt x="1653847" y="233202"/>
                  <a:pt x="1652903" y="197981"/>
                  <a:pt x="1650078" y="181986"/>
                </a:cubicBezTo>
                <a:cubicBezTo>
                  <a:pt x="1253913" y="113246"/>
                  <a:pt x="680236" y="312442"/>
                  <a:pt x="0" y="181986"/>
                </a:cubicBezTo>
                <a:cubicBezTo>
                  <a:pt x="-10700" y="126916"/>
                  <a:pt x="-5771" y="116064"/>
                  <a:pt x="0" y="60662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201F979-09F0-5244-B80C-9B0E04A09900}"/>
              </a:ext>
            </a:extLst>
          </p:cNvPr>
          <p:cNvSpPr/>
          <p:nvPr/>
        </p:nvSpPr>
        <p:spPr>
          <a:xfrm>
            <a:off x="2611791" y="5091925"/>
            <a:ext cx="507227" cy="132977"/>
          </a:xfrm>
          <a:custGeom>
            <a:avLst/>
            <a:gdLst>
              <a:gd name="connsiteX0" fmla="*/ 0 w 507227"/>
              <a:gd name="connsiteY0" fmla="*/ 33244 h 132977"/>
              <a:gd name="connsiteX1" fmla="*/ 382269 w 507227"/>
              <a:gd name="connsiteY1" fmla="*/ 33244 h 132977"/>
              <a:gd name="connsiteX2" fmla="*/ 382269 w 507227"/>
              <a:gd name="connsiteY2" fmla="*/ 0 h 132977"/>
              <a:gd name="connsiteX3" fmla="*/ 507227 w 507227"/>
              <a:gd name="connsiteY3" fmla="*/ 66489 h 132977"/>
              <a:gd name="connsiteX4" fmla="*/ 382269 w 507227"/>
              <a:gd name="connsiteY4" fmla="*/ 132977 h 132977"/>
              <a:gd name="connsiteX5" fmla="*/ 382269 w 507227"/>
              <a:gd name="connsiteY5" fmla="*/ 99733 h 132977"/>
              <a:gd name="connsiteX6" fmla="*/ 0 w 507227"/>
              <a:gd name="connsiteY6" fmla="*/ 99733 h 132977"/>
              <a:gd name="connsiteX7" fmla="*/ 0 w 507227"/>
              <a:gd name="connsiteY7" fmla="*/ 33244 h 1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227" h="132977" extrusionOk="0">
                <a:moveTo>
                  <a:pt x="0" y="33244"/>
                </a:moveTo>
                <a:cubicBezTo>
                  <a:pt x="138576" y="44405"/>
                  <a:pt x="281251" y="39622"/>
                  <a:pt x="382269" y="33244"/>
                </a:cubicBezTo>
                <a:cubicBezTo>
                  <a:pt x="383210" y="17761"/>
                  <a:pt x="383498" y="6412"/>
                  <a:pt x="382269" y="0"/>
                </a:cubicBezTo>
                <a:cubicBezTo>
                  <a:pt x="423714" y="13398"/>
                  <a:pt x="450026" y="29685"/>
                  <a:pt x="507227" y="66489"/>
                </a:cubicBezTo>
                <a:cubicBezTo>
                  <a:pt x="453686" y="93046"/>
                  <a:pt x="424440" y="116878"/>
                  <a:pt x="382269" y="132977"/>
                </a:cubicBezTo>
                <a:cubicBezTo>
                  <a:pt x="380581" y="124161"/>
                  <a:pt x="379399" y="109022"/>
                  <a:pt x="382269" y="99733"/>
                </a:cubicBezTo>
                <a:cubicBezTo>
                  <a:pt x="280738" y="91045"/>
                  <a:pt x="144307" y="119312"/>
                  <a:pt x="0" y="99733"/>
                </a:cubicBezTo>
                <a:cubicBezTo>
                  <a:pt x="3833" y="90580"/>
                  <a:pt x="2835" y="50498"/>
                  <a:pt x="0" y="33244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482A6F5-F4D9-8F47-98DD-7E92C8742662}"/>
              </a:ext>
            </a:extLst>
          </p:cNvPr>
          <p:cNvSpPr/>
          <p:nvPr/>
        </p:nvSpPr>
        <p:spPr>
          <a:xfrm>
            <a:off x="4913811" y="5096118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2D517D13-FD79-844F-BD25-4DE70E632C11}"/>
              </a:ext>
            </a:extLst>
          </p:cNvPr>
          <p:cNvSpPr/>
          <p:nvPr/>
        </p:nvSpPr>
        <p:spPr>
          <a:xfrm>
            <a:off x="6797704" y="5100469"/>
            <a:ext cx="603651" cy="128784"/>
          </a:xfrm>
          <a:custGeom>
            <a:avLst/>
            <a:gdLst>
              <a:gd name="connsiteX0" fmla="*/ 0 w 603651"/>
              <a:gd name="connsiteY0" fmla="*/ 32196 h 128784"/>
              <a:gd name="connsiteX1" fmla="*/ 482633 w 603651"/>
              <a:gd name="connsiteY1" fmla="*/ 32196 h 128784"/>
              <a:gd name="connsiteX2" fmla="*/ 482633 w 603651"/>
              <a:gd name="connsiteY2" fmla="*/ 0 h 128784"/>
              <a:gd name="connsiteX3" fmla="*/ 603651 w 603651"/>
              <a:gd name="connsiteY3" fmla="*/ 64392 h 128784"/>
              <a:gd name="connsiteX4" fmla="*/ 482633 w 603651"/>
              <a:gd name="connsiteY4" fmla="*/ 128784 h 128784"/>
              <a:gd name="connsiteX5" fmla="*/ 482633 w 603651"/>
              <a:gd name="connsiteY5" fmla="*/ 96588 h 128784"/>
              <a:gd name="connsiteX6" fmla="*/ 0 w 603651"/>
              <a:gd name="connsiteY6" fmla="*/ 96588 h 128784"/>
              <a:gd name="connsiteX7" fmla="*/ 0 w 603651"/>
              <a:gd name="connsiteY7" fmla="*/ 32196 h 1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3651" h="128784" extrusionOk="0">
                <a:moveTo>
                  <a:pt x="0" y="32196"/>
                </a:moveTo>
                <a:cubicBezTo>
                  <a:pt x="188293" y="53878"/>
                  <a:pt x="315331" y="47017"/>
                  <a:pt x="482633" y="32196"/>
                </a:cubicBezTo>
                <a:cubicBezTo>
                  <a:pt x="481755" y="28430"/>
                  <a:pt x="484243" y="5440"/>
                  <a:pt x="482633" y="0"/>
                </a:cubicBezTo>
                <a:cubicBezTo>
                  <a:pt x="528677" y="19653"/>
                  <a:pt x="553965" y="46509"/>
                  <a:pt x="603651" y="64392"/>
                </a:cubicBezTo>
                <a:cubicBezTo>
                  <a:pt x="580263" y="84489"/>
                  <a:pt x="502047" y="121739"/>
                  <a:pt x="482633" y="128784"/>
                </a:cubicBezTo>
                <a:cubicBezTo>
                  <a:pt x="482549" y="115589"/>
                  <a:pt x="485486" y="102680"/>
                  <a:pt x="482633" y="96588"/>
                </a:cubicBezTo>
                <a:cubicBezTo>
                  <a:pt x="345952" y="82648"/>
                  <a:pt x="125416" y="118180"/>
                  <a:pt x="0" y="96588"/>
                </a:cubicBezTo>
                <a:cubicBezTo>
                  <a:pt x="-2805" y="77134"/>
                  <a:pt x="-401" y="38672"/>
                  <a:pt x="0" y="3219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ACE2502-940E-4543-8AE7-E0D82BFBDB26}"/>
              </a:ext>
            </a:extLst>
          </p:cNvPr>
          <p:cNvSpPr/>
          <p:nvPr/>
        </p:nvSpPr>
        <p:spPr>
          <a:xfrm>
            <a:off x="9235495" y="5091758"/>
            <a:ext cx="469784" cy="133105"/>
          </a:xfrm>
          <a:custGeom>
            <a:avLst/>
            <a:gdLst>
              <a:gd name="connsiteX0" fmla="*/ 0 w 469784"/>
              <a:gd name="connsiteY0" fmla="*/ 33276 h 133105"/>
              <a:gd name="connsiteX1" fmla="*/ 344705 w 469784"/>
              <a:gd name="connsiteY1" fmla="*/ 33276 h 133105"/>
              <a:gd name="connsiteX2" fmla="*/ 344705 w 469784"/>
              <a:gd name="connsiteY2" fmla="*/ 0 h 133105"/>
              <a:gd name="connsiteX3" fmla="*/ 469784 w 469784"/>
              <a:gd name="connsiteY3" fmla="*/ 66553 h 133105"/>
              <a:gd name="connsiteX4" fmla="*/ 344705 w 469784"/>
              <a:gd name="connsiteY4" fmla="*/ 133105 h 133105"/>
              <a:gd name="connsiteX5" fmla="*/ 344705 w 469784"/>
              <a:gd name="connsiteY5" fmla="*/ 99829 h 133105"/>
              <a:gd name="connsiteX6" fmla="*/ 0 w 469784"/>
              <a:gd name="connsiteY6" fmla="*/ 99829 h 133105"/>
              <a:gd name="connsiteX7" fmla="*/ 0 w 469784"/>
              <a:gd name="connsiteY7" fmla="*/ 33276 h 13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9784" h="133105" extrusionOk="0">
                <a:moveTo>
                  <a:pt x="0" y="33276"/>
                </a:moveTo>
                <a:cubicBezTo>
                  <a:pt x="81438" y="49785"/>
                  <a:pt x="246365" y="41019"/>
                  <a:pt x="344705" y="33276"/>
                </a:cubicBezTo>
                <a:cubicBezTo>
                  <a:pt x="345730" y="28874"/>
                  <a:pt x="345796" y="12339"/>
                  <a:pt x="344705" y="0"/>
                </a:cubicBezTo>
                <a:cubicBezTo>
                  <a:pt x="380895" y="9330"/>
                  <a:pt x="411087" y="41041"/>
                  <a:pt x="469784" y="66553"/>
                </a:cubicBezTo>
                <a:cubicBezTo>
                  <a:pt x="445932" y="89021"/>
                  <a:pt x="385642" y="109876"/>
                  <a:pt x="344705" y="133105"/>
                </a:cubicBezTo>
                <a:cubicBezTo>
                  <a:pt x="347604" y="119345"/>
                  <a:pt x="344966" y="114410"/>
                  <a:pt x="344705" y="99829"/>
                </a:cubicBezTo>
                <a:cubicBezTo>
                  <a:pt x="283294" y="95741"/>
                  <a:pt x="166167" y="112895"/>
                  <a:pt x="0" y="99829"/>
                </a:cubicBezTo>
                <a:cubicBezTo>
                  <a:pt x="3892" y="76750"/>
                  <a:pt x="-5609" y="65680"/>
                  <a:pt x="0" y="33276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0000"/>
                <a:lumOff val="1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ightArrow">
                    <a:avLst>
                      <a:gd name="adj1" fmla="val 50000"/>
                      <a:gd name="adj2" fmla="val 9397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F5996E-4B80-2C41-9D4D-B9B453ABD176}"/>
              </a:ext>
            </a:extLst>
          </p:cNvPr>
          <p:cNvGrpSpPr/>
          <p:nvPr/>
        </p:nvGrpSpPr>
        <p:grpSpPr>
          <a:xfrm>
            <a:off x="3329118" y="4343386"/>
            <a:ext cx="1374593" cy="1985749"/>
            <a:chOff x="3628842" y="4343386"/>
            <a:chExt cx="1374593" cy="1985749"/>
          </a:xfrm>
        </p:grpSpPr>
        <p:pic>
          <p:nvPicPr>
            <p:cNvPr id="38" name="Picture 37" descr="Shape, circle&#10;&#10;Description automatically generated">
              <a:extLst>
                <a:ext uri="{FF2B5EF4-FFF2-40B4-BE49-F238E27FC236}">
                  <a16:creationId xmlns:a16="http://schemas.microsoft.com/office/drawing/2014/main" id="{63233C2E-6CBF-3547-B70F-1C5E3B1FA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8842" y="4343386"/>
              <a:ext cx="1374593" cy="16157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EB1AF-0281-3C4A-B58E-9ED3060CF142}"/>
                </a:ext>
              </a:extLst>
            </p:cNvPr>
            <p:cNvSpPr txBox="1"/>
            <p:nvPr/>
          </p:nvSpPr>
          <p:spPr>
            <a:xfrm>
              <a:off x="3940454" y="5990581"/>
              <a:ext cx="822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6061FE-C2F0-DA45-8276-EBE2B6406B00}"/>
              </a:ext>
            </a:extLst>
          </p:cNvPr>
          <p:cNvGrpSpPr/>
          <p:nvPr/>
        </p:nvGrpSpPr>
        <p:grpSpPr>
          <a:xfrm>
            <a:off x="7611455" y="4445571"/>
            <a:ext cx="1413940" cy="1820188"/>
            <a:chOff x="7986428" y="4352134"/>
            <a:chExt cx="1634939" cy="2008943"/>
          </a:xfrm>
        </p:grpSpPr>
        <p:pic>
          <p:nvPicPr>
            <p:cNvPr id="16" name="Picture 15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411717F4-0A76-7443-B2B3-475E169A6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0814" y="4352134"/>
              <a:ext cx="1584234" cy="161108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75445C-ABBF-0540-A231-25748FBFBA87}"/>
                </a:ext>
              </a:extLst>
            </p:cNvPr>
            <p:cNvSpPr txBox="1"/>
            <p:nvPr/>
          </p:nvSpPr>
          <p:spPr>
            <a:xfrm>
              <a:off x="7986428" y="6022523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Decision Logic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6971E0-C083-0849-AA5D-F2D44E5429AE}"/>
              </a:ext>
            </a:extLst>
          </p:cNvPr>
          <p:cNvGrpSpPr/>
          <p:nvPr/>
        </p:nvGrpSpPr>
        <p:grpSpPr>
          <a:xfrm>
            <a:off x="9915383" y="4356344"/>
            <a:ext cx="1635999" cy="1635999"/>
            <a:chOff x="10292573" y="4356344"/>
            <a:chExt cx="1635999" cy="1635999"/>
          </a:xfrm>
        </p:grpSpPr>
        <p:pic>
          <p:nvPicPr>
            <p:cNvPr id="13" name="Picture 12" descr="A black and white drawing of a tree&#10;&#10;Description automatically generated with low confidence">
              <a:extLst>
                <a:ext uri="{FF2B5EF4-FFF2-40B4-BE49-F238E27FC236}">
                  <a16:creationId xmlns:a16="http://schemas.microsoft.com/office/drawing/2014/main" id="{375084A3-F7C8-A949-AF4D-08E40C5B7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92573" y="4356344"/>
              <a:ext cx="1635999" cy="163599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C1689A-B2D3-5543-8FD4-8DCE67814357}"/>
                </a:ext>
              </a:extLst>
            </p:cNvPr>
            <p:cNvSpPr txBox="1"/>
            <p:nvPr/>
          </p:nvSpPr>
          <p:spPr>
            <a:xfrm>
              <a:off x="10436229" y="4995584"/>
              <a:ext cx="133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Segoe Print" panose="02000800000000000000" pitchFamily="2" charset="0"/>
                </a:rPr>
                <a:t>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2B27157-7D88-434B-B719-7C5FB537CE0D}"/>
              </a:ext>
            </a:extLst>
          </p:cNvPr>
          <p:cNvGrpSpPr/>
          <p:nvPr/>
        </p:nvGrpSpPr>
        <p:grpSpPr>
          <a:xfrm>
            <a:off x="422910" y="4657738"/>
            <a:ext cx="1978781" cy="1307117"/>
            <a:chOff x="800100" y="4657738"/>
            <a:chExt cx="1978781" cy="130711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01128D-8C27-7945-9AD9-5DE183674EDE}"/>
                </a:ext>
              </a:extLst>
            </p:cNvPr>
            <p:cNvSpPr txBox="1"/>
            <p:nvPr/>
          </p:nvSpPr>
          <p:spPr>
            <a:xfrm>
              <a:off x="974783" y="5626301"/>
              <a:ext cx="16349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Print" panose="02000800000000000000" pitchFamily="2" charset="0"/>
                </a:rPr>
                <a:t>Data Instance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40B8DE0-C85A-5640-8EB2-034C1E68BA54}"/>
                </a:ext>
              </a:extLst>
            </p:cNvPr>
            <p:cNvGrpSpPr/>
            <p:nvPr/>
          </p:nvGrpSpPr>
          <p:grpSpPr>
            <a:xfrm>
              <a:off x="800100" y="4657738"/>
              <a:ext cx="1978781" cy="777312"/>
              <a:chOff x="800100" y="4657738"/>
              <a:chExt cx="1978781" cy="77731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A33288C-7AE8-054B-8675-AF4A940E6A7D}"/>
                  </a:ext>
                </a:extLst>
              </p:cNvPr>
              <p:cNvGrpSpPr/>
              <p:nvPr/>
            </p:nvGrpSpPr>
            <p:grpSpPr>
              <a:xfrm>
                <a:off x="800100" y="4657738"/>
                <a:ext cx="1978781" cy="777312"/>
                <a:chOff x="1117648" y="1974786"/>
                <a:chExt cx="1729666" cy="551267"/>
              </a:xfrm>
            </p:grpSpPr>
            <p:pic>
              <p:nvPicPr>
                <p:cNvPr id="67" name="Picture 66" descr="Whiteboard&#10;&#10;Description automatically generated">
                  <a:extLst>
                    <a:ext uri="{FF2B5EF4-FFF2-40B4-BE49-F238E27FC236}">
                      <a16:creationId xmlns:a16="http://schemas.microsoft.com/office/drawing/2014/main" id="{BE64DD56-9086-D34F-9D60-DFBA5E455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rcRect l="13835" t="16337" r="13684" b="51094"/>
                <a:stretch/>
              </p:blipFill>
              <p:spPr>
                <a:xfrm>
                  <a:off x="1117648" y="1974786"/>
                  <a:ext cx="1729666" cy="551267"/>
                </a:xfrm>
                <a:prstGeom prst="rect">
                  <a:avLst/>
                </a:prstGeom>
              </p:spPr>
            </p:pic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1F0C953E-CFDA-3A43-9620-62FF3060D472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E4B2F75-11F3-8F40-A4E8-69875BB54F67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611953E-3B96-BB4B-8EC7-9E9CF965A7FE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99502AE-61E6-8C47-BADC-6AFF765F8515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CE2933-0D58-834B-A043-456C05B99499}"/>
                  </a:ext>
                </a:extLst>
              </p:cNvPr>
              <p:cNvSpPr txBox="1"/>
              <p:nvPr/>
            </p:nvSpPr>
            <p:spPr>
              <a:xfrm>
                <a:off x="929237" y="4796018"/>
                <a:ext cx="4570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994DCC-2CDE-4942-B3F5-5D4CD3DDACB0}"/>
                  </a:ext>
                </a:extLst>
              </p:cNvPr>
              <p:cNvSpPr txBox="1"/>
              <p:nvPr/>
            </p:nvSpPr>
            <p:spPr>
              <a:xfrm>
                <a:off x="1853280" y="4769378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 dirty="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E15965A-5807-734B-B065-767387C2B905}"/>
                  </a:ext>
                </a:extLst>
              </p:cNvPr>
              <p:cNvSpPr txBox="1"/>
              <p:nvPr/>
            </p:nvSpPr>
            <p:spPr>
              <a:xfrm>
                <a:off x="1400652" y="4780576"/>
                <a:ext cx="4482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>
                    <a:latin typeface="Segoe Print" panose="02000800000000000000" pitchFamily="2" charset="0"/>
                  </a:rPr>
                  <a:t>X</a:t>
                </a:r>
                <a:r>
                  <a:rPr lang="en-US" sz="16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E32EAC4-9B2A-A94D-A616-B897217BD472}"/>
                  </a:ext>
                </a:extLst>
              </p:cNvPr>
              <p:cNvSpPr txBox="1"/>
              <p:nvPr/>
            </p:nvSpPr>
            <p:spPr>
              <a:xfrm>
                <a:off x="2284201" y="4761915"/>
                <a:ext cx="338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Segoe Print" panose="02000800000000000000" pitchFamily="2" charset="0"/>
                  </a:rPr>
                  <a:t>Q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F71DFF2-C45E-1C42-88DE-37D71C8F3FBE}"/>
                  </a:ext>
                </a:extLst>
              </p:cNvPr>
              <p:cNvSpPr txBox="1"/>
              <p:nvPr/>
            </p:nvSpPr>
            <p:spPr>
              <a:xfrm>
                <a:off x="873723" y="5143269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0D749DF-5784-9040-ACB7-DE8E0CE6D7E2}"/>
                  </a:ext>
                </a:extLst>
              </p:cNvPr>
              <p:cNvSpPr txBox="1"/>
              <p:nvPr/>
            </p:nvSpPr>
            <p:spPr>
              <a:xfrm>
                <a:off x="1338949" y="5136847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Segoe Print" panose="02000800000000000000" pitchFamily="2" charset="0"/>
                  </a:rPr>
                  <a:t>T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8AC6F1-759D-4741-912B-7213451BDD57}"/>
                  </a:ext>
                </a:extLst>
              </p:cNvPr>
              <p:cNvSpPr txBox="1"/>
              <p:nvPr/>
            </p:nvSpPr>
            <p:spPr>
              <a:xfrm>
                <a:off x="1796148" y="5122410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Red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DD0D259-7B9F-294F-9D04-B131298AFC2B}"/>
                  </a:ext>
                </a:extLst>
              </p:cNvPr>
              <p:cNvSpPr txBox="1"/>
              <p:nvPr/>
            </p:nvSpPr>
            <p:spPr>
              <a:xfrm>
                <a:off x="2193996" y="5111174"/>
                <a:ext cx="5125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" dirty="0">
                    <a:latin typeface="Segoe Print" panose="02000800000000000000" pitchFamily="2" charset="0"/>
                  </a:rPr>
                  <a:t>?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5F12685-F2CC-D245-8327-51AAEC57E34F}"/>
              </a:ext>
            </a:extLst>
          </p:cNvPr>
          <p:cNvGrpSpPr/>
          <p:nvPr/>
        </p:nvGrpSpPr>
        <p:grpSpPr>
          <a:xfrm>
            <a:off x="1057158" y="1698260"/>
            <a:ext cx="2386335" cy="1898219"/>
            <a:chOff x="1057158" y="1698260"/>
            <a:chExt cx="2386335" cy="189821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A5B29E3-EBCE-E447-A164-557BE7A3E0AC}"/>
                </a:ext>
              </a:extLst>
            </p:cNvPr>
            <p:cNvGrpSpPr/>
            <p:nvPr/>
          </p:nvGrpSpPr>
          <p:grpSpPr>
            <a:xfrm>
              <a:off x="1057158" y="1698260"/>
              <a:ext cx="2386335" cy="1898219"/>
              <a:chOff x="787529" y="1698260"/>
              <a:chExt cx="2386335" cy="1898219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1B3778E-1120-0340-BA5B-2DD055C2A803}"/>
                  </a:ext>
                </a:extLst>
              </p:cNvPr>
              <p:cNvGrpSpPr/>
              <p:nvPr/>
            </p:nvGrpSpPr>
            <p:grpSpPr>
              <a:xfrm>
                <a:off x="787529" y="1698260"/>
                <a:ext cx="2386335" cy="1898219"/>
                <a:chOff x="787529" y="1698260"/>
                <a:chExt cx="2386335" cy="1898219"/>
              </a:xfrm>
            </p:grpSpPr>
            <p:pic>
              <p:nvPicPr>
                <p:cNvPr id="99" name="Picture 98" descr="Whiteboard&#10;&#10;Description automatically generated">
                  <a:extLst>
                    <a:ext uri="{FF2B5EF4-FFF2-40B4-BE49-F238E27FC236}">
                      <a16:creationId xmlns:a16="http://schemas.microsoft.com/office/drawing/2014/main" id="{57A48154-08B1-E04B-9405-96DD23C26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sharpenSoften amoun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529" y="1698260"/>
                  <a:ext cx="2386335" cy="1692633"/>
                </a:xfrm>
                <a:prstGeom prst="rect">
                  <a:avLst/>
                </a:prstGeom>
              </p:spPr>
            </p:pic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C04BC75-2989-7740-96FF-51123577543B}"/>
                    </a:ext>
                  </a:extLst>
                </p:cNvPr>
                <p:cNvSpPr txBox="1"/>
                <p:nvPr/>
              </p:nvSpPr>
              <p:spPr>
                <a:xfrm>
                  <a:off x="984803" y="3257925"/>
                  <a:ext cx="16349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>
                      <a:latin typeface="Segoe Print" panose="02000800000000000000" pitchFamily="2" charset="0"/>
                    </a:rPr>
                    <a:t>Labeled Data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1623E26-F2FA-1143-8D1E-C4BDC84CD30A}"/>
                    </a:ext>
                  </a:extLst>
                </p:cNvPr>
                <p:cNvSpPr/>
                <p:nvPr/>
              </p:nvSpPr>
              <p:spPr>
                <a:xfrm>
                  <a:off x="1219200" y="2066088"/>
                  <a:ext cx="342900" cy="205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4FC2CB5-AF10-A142-915E-B87EC959CEEE}"/>
                    </a:ext>
                  </a:extLst>
                </p:cNvPr>
                <p:cNvSpPr/>
                <p:nvPr/>
              </p:nvSpPr>
              <p:spPr>
                <a:xfrm>
                  <a:off x="1634323" y="2064948"/>
                  <a:ext cx="375274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69CDFDE-3F08-534E-8321-F5011D464DE0}"/>
                    </a:ext>
                  </a:extLst>
                </p:cNvPr>
                <p:cNvSpPr/>
                <p:nvPr/>
              </p:nvSpPr>
              <p:spPr>
                <a:xfrm>
                  <a:off x="2034719" y="2061621"/>
                  <a:ext cx="342900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71D6C86-7829-E740-9362-9628D629C656}"/>
                    </a:ext>
                  </a:extLst>
                </p:cNvPr>
                <p:cNvSpPr/>
                <p:nvPr/>
              </p:nvSpPr>
              <p:spPr>
                <a:xfrm>
                  <a:off x="2402740" y="2050888"/>
                  <a:ext cx="324995" cy="2084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B698720-43FF-C444-A700-D19A1E1E2086}"/>
                  </a:ext>
                </a:extLst>
              </p:cNvPr>
              <p:cNvSpPr txBox="1"/>
              <p:nvPr/>
            </p:nvSpPr>
            <p:spPr>
              <a:xfrm>
                <a:off x="1188194" y="2032470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1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CA94022-BEDF-F248-8836-BAF73DC9B71A}"/>
                  </a:ext>
                </a:extLst>
              </p:cNvPr>
              <p:cNvSpPr txBox="1"/>
              <p:nvPr/>
            </p:nvSpPr>
            <p:spPr>
              <a:xfrm>
                <a:off x="2007188" y="2026025"/>
                <a:ext cx="401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3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EE486CD-FD1A-0140-9C2A-2A290B275D4E}"/>
                  </a:ext>
                </a:extLst>
              </p:cNvPr>
              <p:cNvSpPr txBox="1"/>
              <p:nvPr/>
            </p:nvSpPr>
            <p:spPr>
              <a:xfrm>
                <a:off x="1601454" y="2027352"/>
                <a:ext cx="424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X</a:t>
                </a:r>
                <a:r>
                  <a:rPr lang="en-US" sz="1200" b="1" baseline="-25000">
                    <a:latin typeface="Segoe Print" panose="02000800000000000000" pitchFamily="2" charset="0"/>
                  </a:rPr>
                  <a:t>2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5373419-091D-4B48-B8ED-B658E38E66F3}"/>
                  </a:ext>
                </a:extLst>
              </p:cNvPr>
              <p:cNvSpPr txBox="1"/>
              <p:nvPr/>
            </p:nvSpPr>
            <p:spPr>
              <a:xfrm>
                <a:off x="2389022" y="2012723"/>
                <a:ext cx="33871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Segoe Print" panose="02000800000000000000" pitchFamily="2" charset="0"/>
                  </a:rPr>
                  <a:t>Q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10D301-80B9-704B-A085-1BD605FAC9CF}"/>
                </a:ext>
              </a:extLst>
            </p:cNvPr>
            <p:cNvSpPr txBox="1"/>
            <p:nvPr/>
          </p:nvSpPr>
          <p:spPr>
            <a:xfrm>
              <a:off x="1425503" y="2301009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AC23CCB-F1D5-FE47-8876-589E1417FDFF}"/>
                </a:ext>
              </a:extLst>
            </p:cNvPr>
            <p:cNvSpPr txBox="1"/>
            <p:nvPr/>
          </p:nvSpPr>
          <p:spPr>
            <a:xfrm>
              <a:off x="1811389" y="22966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D75F4D4-D021-7947-8A7D-0E453312B897}"/>
                </a:ext>
              </a:extLst>
            </p:cNvPr>
            <p:cNvSpPr txBox="1"/>
            <p:nvPr/>
          </p:nvSpPr>
          <p:spPr>
            <a:xfrm>
              <a:off x="2211438" y="228247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A25E89A-95D0-AA45-BEA0-A9F22A6D8C98}"/>
                </a:ext>
              </a:extLst>
            </p:cNvPr>
            <p:cNvSpPr txBox="1"/>
            <p:nvPr/>
          </p:nvSpPr>
          <p:spPr>
            <a:xfrm>
              <a:off x="2568272" y="227563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6C8CC7-E0A7-CF4A-87A0-9018104DF3EE}"/>
                </a:ext>
              </a:extLst>
            </p:cNvPr>
            <p:cNvSpPr txBox="1"/>
            <p:nvPr/>
          </p:nvSpPr>
          <p:spPr>
            <a:xfrm>
              <a:off x="1423251" y="2480305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12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D1FC5D-DA69-6C48-949A-FAA9D07A948D}"/>
                </a:ext>
              </a:extLst>
            </p:cNvPr>
            <p:cNvSpPr txBox="1"/>
            <p:nvPr/>
          </p:nvSpPr>
          <p:spPr>
            <a:xfrm>
              <a:off x="1809137" y="2475901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Segoe Print" panose="02000800000000000000" pitchFamily="2" charset="0"/>
                </a:rPr>
                <a:t>F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F05685-14BE-9B44-A45D-0F65FBA64BDE}"/>
                </a:ext>
              </a:extLst>
            </p:cNvPr>
            <p:cNvSpPr txBox="1"/>
            <p:nvPr/>
          </p:nvSpPr>
          <p:spPr>
            <a:xfrm>
              <a:off x="2209186" y="245944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5CEA8C-F6E1-7447-9D9A-79D9F04F1D4C}"/>
                </a:ext>
              </a:extLst>
            </p:cNvPr>
            <p:cNvSpPr txBox="1"/>
            <p:nvPr/>
          </p:nvSpPr>
          <p:spPr>
            <a:xfrm>
              <a:off x="2566020" y="244821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8014F1-6DB4-DD49-9200-2A7E33CAF27D}"/>
                </a:ext>
              </a:extLst>
            </p:cNvPr>
            <p:cNvSpPr txBox="1"/>
            <p:nvPr/>
          </p:nvSpPr>
          <p:spPr>
            <a:xfrm>
              <a:off x="1423251" y="2668567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1A23ADC-F924-214F-9F37-C8F16D70204F}"/>
                </a:ext>
              </a:extLst>
            </p:cNvPr>
            <p:cNvSpPr txBox="1"/>
            <p:nvPr/>
          </p:nvSpPr>
          <p:spPr>
            <a:xfrm>
              <a:off x="1809137" y="2664163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8C6E1F-56E4-3241-9B40-E7A342AA8961}"/>
                </a:ext>
              </a:extLst>
            </p:cNvPr>
            <p:cNvSpPr txBox="1"/>
            <p:nvPr/>
          </p:nvSpPr>
          <p:spPr>
            <a:xfrm>
              <a:off x="2209186" y="2647708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Blue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898DB94-E17A-424E-87BF-757A7AC43DF1}"/>
                </a:ext>
              </a:extLst>
            </p:cNvPr>
            <p:cNvSpPr txBox="1"/>
            <p:nvPr/>
          </p:nvSpPr>
          <p:spPr>
            <a:xfrm>
              <a:off x="2566020" y="2636472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Yes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38CC1DE-C122-CF40-9A42-17E477FE289E}"/>
                </a:ext>
              </a:extLst>
            </p:cNvPr>
            <p:cNvSpPr txBox="1"/>
            <p:nvPr/>
          </p:nvSpPr>
          <p:spPr>
            <a:xfrm>
              <a:off x="2215911" y="2835976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Red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7EC53A-31DA-5347-B326-26FD711B6509}"/>
                </a:ext>
              </a:extLst>
            </p:cNvPr>
            <p:cNvSpPr txBox="1"/>
            <p:nvPr/>
          </p:nvSpPr>
          <p:spPr>
            <a:xfrm>
              <a:off x="2572745" y="2824740"/>
              <a:ext cx="5125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Segoe Print" panose="02000800000000000000" pitchFamily="2" charset="0"/>
                </a:rPr>
                <a:t>No</a:t>
              </a:r>
            </a:p>
          </p:txBody>
        </p:sp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BF488BA8-63BA-AFAB-9276-5A27B9A42825}"/>
              </a:ext>
            </a:extLst>
          </p:cNvPr>
          <p:cNvSpPr txBox="1">
            <a:spLocks/>
          </p:cNvSpPr>
          <p:nvPr/>
        </p:nvSpPr>
        <p:spPr>
          <a:xfrm>
            <a:off x="1505996" y="117053"/>
            <a:ext cx="9268442" cy="794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#3: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in Use vs. Machine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DCCC23-69FB-AE54-EBC5-3BDF6F351EFA}"/>
              </a:ext>
            </a:extLst>
          </p:cNvPr>
          <p:cNvSpPr/>
          <p:nvPr/>
        </p:nvSpPr>
        <p:spPr>
          <a:xfrm>
            <a:off x="4686529" y="1421682"/>
            <a:ext cx="7008938" cy="5019932"/>
          </a:xfrm>
          <a:prstGeom prst="ellipse">
            <a:avLst/>
          </a:prstGeom>
          <a:solidFill>
            <a:srgbClr val="ED7D31">
              <a:alpha val="30196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4D975-8974-184D-212C-3986EFB6783C}"/>
              </a:ext>
            </a:extLst>
          </p:cNvPr>
          <p:cNvSpPr txBox="1"/>
          <p:nvPr/>
        </p:nvSpPr>
        <p:spPr>
          <a:xfrm>
            <a:off x="4168238" y="835080"/>
            <a:ext cx="655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#3 </a:t>
            </a:r>
            <a:r>
              <a:rPr lang="en-US" sz="2800" u="sng" dirty="0">
                <a:solidFill>
                  <a:schemeClr val="accent2"/>
                </a:solidFill>
              </a:rPr>
              <a:t>Complexity control</a:t>
            </a:r>
            <a:r>
              <a:rPr lang="en-US" sz="2800" dirty="0">
                <a:solidFill>
                  <a:schemeClr val="accent2"/>
                </a:solidFill>
              </a:rPr>
              <a:t> and avoid overfitting.</a:t>
            </a:r>
          </a:p>
        </p:txBody>
      </p:sp>
    </p:spTree>
    <p:extLst>
      <p:ext uri="{BB962C8B-B14F-4D97-AF65-F5344CB8AC3E}">
        <p14:creationId xmlns:p14="http://schemas.microsoft.com/office/powerpoint/2010/main" val="2697652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272" y="-546443"/>
            <a:ext cx="11277600" cy="1436385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Fitting curves</a:t>
            </a:r>
          </a:p>
        </p:txBody>
      </p:sp>
      <p:pic>
        <p:nvPicPr>
          <p:cNvPr id="5" name="Picture 4" descr="Overfitting &amp;amp; Underfitting Concepts &amp;amp; Interview Questions - Data Analytics">
            <a:extLst>
              <a:ext uri="{FF2B5EF4-FFF2-40B4-BE49-F238E27FC236}">
                <a16:creationId xmlns:a16="http://schemas.microsoft.com/office/drawing/2014/main" id="{8A1376F1-4B50-47AD-BB48-66D06D9F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4869" y="1097389"/>
            <a:ext cx="9042263" cy="52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80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-578403"/>
            <a:ext cx="11277600" cy="1436385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Learning curves</a:t>
            </a:r>
          </a:p>
        </p:txBody>
      </p:sp>
      <p:pic>
        <p:nvPicPr>
          <p:cNvPr id="7" name="docs-internal-guid-ba371e4b-46b6-f0d4-2588-06c4e130833d" descr="https://lh5.googleusercontent.com/rAcKJplj6LfuCdWBxzxOKvk3cznEg88DWgOuTvWbL0z8wU6S7gaI0sOSinmECRx8rXYxq1htlSk_Kgsztfi6FP9ct_zbRRksGkDWZ61eteeXbl_5GPJBOWTJwb5PnvPCMFxwBokvS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47" y="960078"/>
            <a:ext cx="7794707" cy="5740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502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2287836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#6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Your models will be wrong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561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7791" y="2090172"/>
            <a:ext cx="64270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4000" b="1" dirty="0">
                <a:cs typeface="Arial"/>
              </a:rPr>
              <a:t>“All models are wrong…</a:t>
            </a:r>
          </a:p>
          <a:p>
            <a:pPr defTabSz="609585"/>
            <a:r>
              <a:rPr lang="en-US" sz="4000" b="1" dirty="0">
                <a:cs typeface="Arial"/>
              </a:rPr>
              <a:t>        …. but some are useful.”</a:t>
            </a:r>
            <a:r>
              <a:rPr lang="en-US" sz="2800" b="1" dirty="0">
                <a:cs typeface="Arial"/>
              </a:rPr>
              <a:t> </a:t>
            </a:r>
          </a:p>
          <a:p>
            <a:pPr defTabSz="609585"/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― George E. P. Box</a:t>
            </a:r>
            <a:endParaRPr lang="en-US" sz="2667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https://upload.wikimedia.org/wikipedia/commons/0/03/GeorgeEPBox_%28cropped%29.jpg">
            <a:extLst>
              <a:ext uri="{FF2B5EF4-FFF2-40B4-BE49-F238E27FC236}">
                <a16:creationId xmlns:a16="http://schemas.microsoft.com/office/drawing/2014/main" id="{2905942C-2F62-49D5-BDF8-031E6002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00" y="1293942"/>
            <a:ext cx="2840813" cy="42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7FC933-C78C-E4AA-9DAF-8C26ADA2D0D8}"/>
              </a:ext>
            </a:extLst>
          </p:cNvPr>
          <p:cNvSpPr txBox="1"/>
          <p:nvPr/>
        </p:nvSpPr>
        <p:spPr>
          <a:xfrm>
            <a:off x="3058533" y="312537"/>
            <a:ext cx="6074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Perhaps my favorite data science quote. </a:t>
            </a:r>
          </a:p>
        </p:txBody>
      </p:sp>
    </p:spTree>
    <p:extLst>
      <p:ext uri="{BB962C8B-B14F-4D97-AF65-F5344CB8AC3E}">
        <p14:creationId xmlns:p14="http://schemas.microsoft.com/office/powerpoint/2010/main" val="260996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2EC9-C253-47CA-831E-EFDA7124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Written part (29% of </a:t>
            </a:r>
            <a:r>
              <a:rPr lang="en-HK"/>
              <a:t>the 35%)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BC6E-B49A-45FF-ADA9-5E27EDE0A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332636"/>
          </a:xfrm>
        </p:spPr>
        <p:txBody>
          <a:bodyPr>
            <a:normAutofit/>
          </a:bodyPr>
          <a:lstStyle/>
          <a:p>
            <a:r>
              <a:rPr lang="en-HK" sz="2933" dirty="0"/>
              <a:t>It will be released on Thursday 14 at 00:01 am. </a:t>
            </a:r>
          </a:p>
          <a:p>
            <a:r>
              <a:rPr lang="en-HK" sz="2933" dirty="0"/>
              <a:t>Once you start, you have 3 hours to submit your answer or </a:t>
            </a:r>
            <a:r>
              <a:rPr lang="en-HK" sz="2933" b="1" dirty="0"/>
              <a:t>until December 22</a:t>
            </a:r>
            <a:r>
              <a:rPr lang="en-HK" sz="2933" b="1" baseline="30000" dirty="0"/>
              <a:t>nd</a:t>
            </a:r>
            <a:r>
              <a:rPr lang="en-HK" sz="2933" b="1" dirty="0"/>
              <a:t> at 11:59pm</a:t>
            </a:r>
            <a:r>
              <a:rPr lang="en-HK" sz="2933" dirty="0"/>
              <a:t>, whichever occurs first.</a:t>
            </a:r>
          </a:p>
          <a:p>
            <a:r>
              <a:rPr lang="en-HK" sz="2933" dirty="0"/>
              <a:t>Must be done </a:t>
            </a:r>
            <a:r>
              <a:rPr lang="en-HK" sz="2933" b="1" dirty="0"/>
              <a:t>individually</a:t>
            </a:r>
            <a:r>
              <a:rPr lang="en-HK" sz="2933" dirty="0"/>
              <a:t>. </a:t>
            </a:r>
          </a:p>
          <a:p>
            <a:r>
              <a:rPr lang="en-US" sz="2933" dirty="0"/>
              <a:t>Ensure stable connection and proper equipment. No retests available.</a:t>
            </a:r>
            <a:endParaRPr lang="en-HK" sz="2933" dirty="0"/>
          </a:p>
          <a:p>
            <a:r>
              <a:rPr lang="en-US" sz="2933" dirty="0"/>
              <a:t>Open-book: notes + book + Internet + ChatGPT</a:t>
            </a:r>
            <a:endParaRPr lang="en-HK" sz="2933" dirty="0"/>
          </a:p>
          <a:p>
            <a:r>
              <a:rPr lang="en-US" sz="2933" dirty="0"/>
              <a:t>Questions are multiple choice and fill in the blanks.</a:t>
            </a:r>
            <a:endParaRPr lang="en-HK" sz="2933" dirty="0"/>
          </a:p>
          <a:p>
            <a:r>
              <a:rPr lang="en-US" sz="2933" dirty="0"/>
              <a:t>TAs and I won’t answer content-related questions about the exam.</a:t>
            </a:r>
            <a:endParaRPr lang="en-HK" sz="293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BCD03-EC16-409D-B016-5A5BCBFF9605}"/>
              </a:ext>
            </a:extLst>
          </p:cNvPr>
          <p:cNvSpPr txBox="1"/>
          <p:nvPr/>
        </p:nvSpPr>
        <p:spPr>
          <a:xfrm>
            <a:off x="8877299" y="601997"/>
            <a:ext cx="2282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Questions?</a:t>
            </a:r>
            <a:endParaRPr lang="en-HK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7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272" y="782083"/>
            <a:ext cx="11277600" cy="4719656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George Box frees us to explore all types of models, proxies, etc.</a:t>
            </a:r>
            <a:endParaRPr lang="es-419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endParaRPr lang="en-US" sz="4267" b="1" i="1" dirty="0">
              <a:latin typeface="Century Gothic"/>
              <a:cs typeface="Century Gothic"/>
            </a:endParaRPr>
          </a:p>
          <a:p>
            <a:pPr algn="ctr"/>
            <a:endParaRPr lang="en-US" sz="4267" b="1" i="1" dirty="0">
              <a:latin typeface="Century Gothic"/>
              <a:cs typeface="Century Gothic"/>
            </a:endParaRPr>
          </a:p>
          <a:p>
            <a:pPr algn="ctr"/>
            <a:r>
              <a:rPr lang="en-US" sz="4267" b="1" u="sng" dirty="0">
                <a:latin typeface="Century Gothic"/>
                <a:cs typeface="Century Gothic"/>
              </a:rPr>
              <a:t>Key to success</a:t>
            </a:r>
            <a:r>
              <a:rPr lang="en-US" sz="4267" b="1" i="1" dirty="0">
                <a:latin typeface="Century Gothic"/>
                <a:cs typeface="Century Gothic"/>
              </a:rPr>
              <a:t>: </a:t>
            </a:r>
          </a:p>
          <a:p>
            <a:pPr algn="ctr"/>
            <a:r>
              <a:rPr lang="en-US" sz="4267" b="1" dirty="0">
                <a:latin typeface="Century Gothic"/>
                <a:cs typeface="Century Gothic"/>
              </a:rPr>
              <a:t>Business Understanding      Evaluation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519338" y="5065931"/>
            <a:ext cx="671455" cy="14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95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0C2405-07BB-445A-210B-E579C6CC19E1}"/>
              </a:ext>
            </a:extLst>
          </p:cNvPr>
          <p:cNvGrpSpPr/>
          <p:nvPr/>
        </p:nvGrpSpPr>
        <p:grpSpPr>
          <a:xfrm>
            <a:off x="2451736" y="298818"/>
            <a:ext cx="7288527" cy="6260364"/>
            <a:chOff x="3523454" y="298818"/>
            <a:chExt cx="7288527" cy="62603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D46A70-9AF4-AB6F-0B9C-1954FF6EA841}"/>
                </a:ext>
              </a:extLst>
            </p:cNvPr>
            <p:cNvGrpSpPr/>
            <p:nvPr/>
          </p:nvGrpSpPr>
          <p:grpSpPr>
            <a:xfrm>
              <a:off x="3523454" y="298818"/>
              <a:ext cx="7288527" cy="6260364"/>
              <a:chOff x="4601939" y="122975"/>
              <a:chExt cx="7288527" cy="6260364"/>
            </a:xfrm>
          </p:grpSpPr>
          <p:pic>
            <p:nvPicPr>
              <p:cNvPr id="7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D5454A26-E9C6-F226-4BFE-679FCC078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01939" y="122975"/>
                <a:ext cx="7288527" cy="626036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B08DE2-7A44-8CAB-3EB9-83B7D29561D2}"/>
                  </a:ext>
                </a:extLst>
              </p:cNvPr>
              <p:cNvSpPr txBox="1"/>
              <p:nvPr/>
            </p:nvSpPr>
            <p:spPr>
              <a:xfrm>
                <a:off x="6945631" y="66058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Business Understanding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D59C5-251D-6CC6-7BD3-DAD45D3D8771}"/>
                  </a:ext>
                </a:extLst>
              </p:cNvPr>
              <p:cNvSpPr txBox="1"/>
              <p:nvPr/>
            </p:nvSpPr>
            <p:spPr>
              <a:xfrm>
                <a:off x="9041131" y="63010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spc="-150" dirty="0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Understanding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A90103-4B57-37D0-37B1-264C857038E4}"/>
                  </a:ext>
                </a:extLst>
              </p:cNvPr>
              <p:cNvSpPr txBox="1"/>
              <p:nvPr/>
            </p:nvSpPr>
            <p:spPr>
              <a:xfrm>
                <a:off x="10325101" y="2016946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Data Preparation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045BE6-72B9-31C8-5E05-FAAA089C5A6E}"/>
                  </a:ext>
                </a:extLst>
              </p:cNvPr>
              <p:cNvSpPr txBox="1"/>
              <p:nvPr/>
            </p:nvSpPr>
            <p:spPr>
              <a:xfrm>
                <a:off x="10176511" y="420007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Modeling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10E190-3878-B1F3-88BC-FA58641099A9}"/>
                  </a:ext>
                </a:extLst>
              </p:cNvPr>
              <p:cNvSpPr txBox="1"/>
              <p:nvPr/>
            </p:nvSpPr>
            <p:spPr>
              <a:xfrm>
                <a:off x="8031481" y="5518336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Evaluation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5A89A-C007-0E07-209E-740765AA70B6}"/>
                  </a:ext>
                </a:extLst>
              </p:cNvPr>
              <p:cNvSpPr txBox="1"/>
              <p:nvPr/>
            </p:nvSpPr>
            <p:spPr>
              <a:xfrm>
                <a:off x="4751071" y="3111553"/>
                <a:ext cx="1371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tx2"/>
                    </a:solidFill>
                    <a:latin typeface="Segoe Print" panose="02000800000000000000" pitchFamily="2" charset="0"/>
                  </a:rPr>
                  <a:t>Deployment</a:t>
                </a:r>
              </a:p>
            </p:txBody>
          </p:sp>
        </p:grpSp>
        <p:sp>
          <p:nvSpPr>
            <p:cNvPr id="6" name="Title 2">
              <a:extLst>
                <a:ext uri="{FF2B5EF4-FFF2-40B4-BE49-F238E27FC236}">
                  <a16:creationId xmlns:a16="http://schemas.microsoft.com/office/drawing/2014/main" id="{FC849B13-8658-101F-56E0-ECE18961B689}"/>
                </a:ext>
              </a:extLst>
            </p:cNvPr>
            <p:cNvSpPr txBox="1">
              <a:spLocks/>
            </p:cNvSpPr>
            <p:nvPr/>
          </p:nvSpPr>
          <p:spPr>
            <a:xfrm>
              <a:off x="5119410" y="2482081"/>
              <a:ext cx="4463845" cy="186063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800" dirty="0">
                  <a:solidFill>
                    <a:schemeClr val="accent1"/>
                  </a:solidFill>
                </a:rPr>
                <a:t>Framework #1:</a:t>
              </a:r>
              <a:br>
                <a:rPr lang="en-US" sz="3800" dirty="0">
                  <a:solidFill>
                    <a:schemeClr val="accent1"/>
                  </a:solidFill>
                </a:rPr>
              </a:br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Science </a:t>
              </a:r>
            </a:p>
            <a:p>
              <a:pPr algn="ctr"/>
              <a:r>
                <a:rPr lang="en-US" sz="3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Process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B489A34E-CCAF-7D33-D573-AC2CE4F53FD0}"/>
              </a:ext>
            </a:extLst>
          </p:cNvPr>
          <p:cNvSpPr/>
          <p:nvPr/>
        </p:nvSpPr>
        <p:spPr>
          <a:xfrm>
            <a:off x="5538542" y="5266832"/>
            <a:ext cx="1956279" cy="103454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D8204-B2FF-4F09-9120-75456A9D3A06}"/>
              </a:ext>
            </a:extLst>
          </p:cNvPr>
          <p:cNvSpPr/>
          <p:nvPr/>
        </p:nvSpPr>
        <p:spPr>
          <a:xfrm>
            <a:off x="5360742" y="5121950"/>
            <a:ext cx="2262684" cy="1331825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11C9DE-9E3A-6F5E-E07B-28A65AB01A8F}"/>
              </a:ext>
            </a:extLst>
          </p:cNvPr>
          <p:cNvSpPr/>
          <p:nvPr/>
        </p:nvSpPr>
        <p:spPr>
          <a:xfrm>
            <a:off x="5182942" y="4975486"/>
            <a:ext cx="2616228" cy="160581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DFDDF9-3331-B64A-6D39-536E57AFC3A6}"/>
              </a:ext>
            </a:extLst>
          </p:cNvPr>
          <p:cNvSpPr/>
          <p:nvPr/>
        </p:nvSpPr>
        <p:spPr>
          <a:xfrm>
            <a:off x="5030542" y="4866277"/>
            <a:ext cx="2899064" cy="186742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83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51425B-CDE2-1528-C6CF-38AC4A486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07517"/>
              </p:ext>
            </p:extLst>
          </p:nvPr>
        </p:nvGraphicFramePr>
        <p:xfrm>
          <a:off x="2577715" y="3230153"/>
          <a:ext cx="1447356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3699333703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3640784893"/>
                    </a:ext>
                  </a:extLst>
                </a:gridCol>
                <a:gridCol w="543433">
                  <a:extLst>
                    <a:ext uri="{9D8B030D-6E8A-4147-A177-3AD203B41FA5}">
                      <a16:colId xmlns:a16="http://schemas.microsoft.com/office/drawing/2014/main" val="36272266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CONFUSION MATRIX</a:t>
                      </a:r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0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397132"/>
                  </a:ext>
                </a:extLst>
              </a:tr>
            </a:tbl>
          </a:graphicData>
        </a:graphic>
      </p:graphicFrame>
      <p:sp>
        <p:nvSpPr>
          <p:cNvPr id="8" name="Left Brace 7">
            <a:extLst>
              <a:ext uri="{FF2B5EF4-FFF2-40B4-BE49-F238E27FC236}">
                <a16:creationId xmlns:a16="http://schemas.microsoft.com/office/drawing/2014/main" id="{74B1B088-066A-84D2-8B20-231BF08EE38F}"/>
              </a:ext>
            </a:extLst>
          </p:cNvPr>
          <p:cNvSpPr/>
          <p:nvPr/>
        </p:nvSpPr>
        <p:spPr>
          <a:xfrm>
            <a:off x="2159503" y="4237959"/>
            <a:ext cx="324464" cy="74479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94A52-8B85-4D6D-CF3B-5AA285561B7E}"/>
              </a:ext>
            </a:extLst>
          </p:cNvPr>
          <p:cNvSpPr txBox="1"/>
          <p:nvPr/>
        </p:nvSpPr>
        <p:spPr>
          <a:xfrm>
            <a:off x="616498" y="4379523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Decisions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07787C8-A4F9-4099-FB22-DBB0995C3D19}"/>
              </a:ext>
            </a:extLst>
          </p:cNvPr>
          <p:cNvSpPr/>
          <p:nvPr/>
        </p:nvSpPr>
        <p:spPr>
          <a:xfrm rot="16200000">
            <a:off x="3353456" y="4707887"/>
            <a:ext cx="324464" cy="101876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64530C-BEE2-1CA3-DFE2-8C4C7A7E8133}"/>
              </a:ext>
            </a:extLst>
          </p:cNvPr>
          <p:cNvSpPr txBox="1"/>
          <p:nvPr/>
        </p:nvSpPr>
        <p:spPr>
          <a:xfrm>
            <a:off x="2834251" y="5368214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Scenarios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A1308-11DA-A354-0C96-ED55C8A01092}"/>
              </a:ext>
            </a:extLst>
          </p:cNvPr>
          <p:cNvSpPr txBox="1"/>
          <p:nvPr/>
        </p:nvSpPr>
        <p:spPr>
          <a:xfrm>
            <a:off x="1634109" y="2412545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3600" dirty="0"/>
              <a:t>Predictive Power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A94A512-0E0C-E47C-785B-9E75B49C8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00192"/>
              </p:ext>
            </p:extLst>
          </p:nvPr>
        </p:nvGraphicFramePr>
        <p:xfrm>
          <a:off x="6417296" y="3235071"/>
          <a:ext cx="1447356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905">
                  <a:extLst>
                    <a:ext uri="{9D8B030D-6E8A-4147-A177-3AD203B41FA5}">
                      <a16:colId xmlns:a16="http://schemas.microsoft.com/office/drawing/2014/main" val="3699333703"/>
                    </a:ext>
                  </a:extLst>
                </a:gridCol>
                <a:gridCol w="521018">
                  <a:extLst>
                    <a:ext uri="{9D8B030D-6E8A-4147-A177-3AD203B41FA5}">
                      <a16:colId xmlns:a16="http://schemas.microsoft.com/office/drawing/2014/main" val="3640784893"/>
                    </a:ext>
                  </a:extLst>
                </a:gridCol>
                <a:gridCol w="543433">
                  <a:extLst>
                    <a:ext uri="{9D8B030D-6E8A-4147-A177-3AD203B41FA5}">
                      <a16:colId xmlns:a16="http://schemas.microsoft.com/office/drawing/2014/main" val="362722664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BENEFIT MATRIX</a:t>
                      </a:r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50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17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s-419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419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397132"/>
                  </a:ext>
                </a:extLst>
              </a:tr>
            </a:tbl>
          </a:graphicData>
        </a:graphic>
      </p:graphicFrame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2718D5F-0EB0-6E5F-6239-89D097099084}"/>
              </a:ext>
            </a:extLst>
          </p:cNvPr>
          <p:cNvSpPr/>
          <p:nvPr/>
        </p:nvSpPr>
        <p:spPr>
          <a:xfrm>
            <a:off x="4599042" y="3711933"/>
            <a:ext cx="1150374" cy="1052051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6196C5D0-9192-9150-4617-792E8B41C133}"/>
              </a:ext>
            </a:extLst>
          </p:cNvPr>
          <p:cNvSpPr/>
          <p:nvPr/>
        </p:nvSpPr>
        <p:spPr>
          <a:xfrm>
            <a:off x="8643611" y="3805338"/>
            <a:ext cx="1231389" cy="865239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A725B-B2DA-3EAE-52DB-9F99DF958B47}"/>
              </a:ext>
            </a:extLst>
          </p:cNvPr>
          <p:cNvSpPr txBox="1"/>
          <p:nvPr/>
        </p:nvSpPr>
        <p:spPr>
          <a:xfrm>
            <a:off x="5672495" y="2412545"/>
            <a:ext cx="293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3600" dirty="0"/>
              <a:t>Business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092CF-1C70-A6EA-2D8C-CE3D7443633F}"/>
              </a:ext>
            </a:extLst>
          </p:cNvPr>
          <p:cNvSpPr txBox="1"/>
          <p:nvPr/>
        </p:nvSpPr>
        <p:spPr>
          <a:xfrm>
            <a:off x="10126267" y="3655988"/>
            <a:ext cx="10791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6600" dirty="0"/>
              <a:t>EV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1D9C7A8E-C96A-490F-BF4E-47D450950AF9}"/>
              </a:ext>
            </a:extLst>
          </p:cNvPr>
          <p:cNvSpPr txBox="1">
            <a:spLocks/>
          </p:cNvSpPr>
          <p:nvPr/>
        </p:nvSpPr>
        <p:spPr>
          <a:xfrm>
            <a:off x="1461779" y="629309"/>
            <a:ext cx="9268442" cy="794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#6: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Expected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34CCE-2978-CC0A-4F27-4CB2E492B1F2}"/>
              </a:ext>
            </a:extLst>
          </p:cNvPr>
          <p:cNvSpPr txBox="1"/>
          <p:nvPr/>
        </p:nvSpPr>
        <p:spPr>
          <a:xfrm>
            <a:off x="2579556" y="1259317"/>
            <a:ext cx="703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Also a data-driven framework to test solutions!</a:t>
            </a:r>
          </a:p>
        </p:txBody>
      </p:sp>
    </p:spTree>
    <p:extLst>
      <p:ext uri="{BB962C8B-B14F-4D97-AF65-F5344CB8AC3E}">
        <p14:creationId xmlns:p14="http://schemas.microsoft.com/office/powerpoint/2010/main" val="4238285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03B023-AC7E-424C-A81C-4C0B846488DE}"/>
              </a:ext>
            </a:extLst>
          </p:cNvPr>
          <p:cNvSpPr txBox="1"/>
          <p:nvPr/>
        </p:nvSpPr>
        <p:spPr>
          <a:xfrm>
            <a:off x="3432290" y="251381"/>
            <a:ext cx="5327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A/B testing </a:t>
            </a:r>
            <a:br>
              <a:rPr lang="en-US" sz="3600" dirty="0"/>
            </a:br>
            <a:r>
              <a:rPr lang="en-US" sz="2800" dirty="0"/>
              <a:t>(for data collection and </a:t>
            </a:r>
            <a:r>
              <a:rPr lang="en-US" sz="2800" b="1" dirty="0"/>
              <a:t>evaluation</a:t>
            </a:r>
            <a:r>
              <a:rPr lang="en-US" sz="2800" dirty="0"/>
              <a:t>)</a:t>
            </a:r>
            <a:endParaRPr lang="en-US" sz="3600" dirty="0"/>
          </a:p>
        </p:txBody>
      </p:sp>
      <p:pic>
        <p:nvPicPr>
          <p:cNvPr id="1034" name="Picture 10" descr="AB Testing - Definition + Vor- und Nachteile - Seobility Wiki">
            <a:extLst>
              <a:ext uri="{FF2B5EF4-FFF2-40B4-BE49-F238E27FC236}">
                <a16:creationId xmlns:a16="http://schemas.microsoft.com/office/drawing/2014/main" id="{88F380E4-4AE0-4F50-9053-6CC9606B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998" y="1495586"/>
            <a:ext cx="6188781" cy="46759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272" y="782083"/>
            <a:ext cx="11277600" cy="1600404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333" b="1" dirty="0">
                <a:solidFill>
                  <a:srgbClr val="000000"/>
                </a:solidFill>
                <a:latin typeface="Century Gothic"/>
                <a:cs typeface="Century Gothic"/>
              </a:rPr>
              <a:t>#7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7852" y="5914665"/>
            <a:ext cx="4765978" cy="697529"/>
          </a:xfrm>
          <a:prstGeom prst="rect">
            <a:avLst/>
          </a:prstGeom>
          <a:noFill/>
        </p:spPr>
        <p:txBody>
          <a:bodyPr wrap="none" lIns="121885" tIns="60943" rIns="121885" bIns="60943" rtlCol="0">
            <a:spAutoFit/>
          </a:bodyPr>
          <a:lstStyle/>
          <a:p>
            <a:pPr algn="ctr"/>
            <a:r>
              <a:rPr lang="en-US" sz="3733" b="1" dirty="0"/>
              <a:t>But first</a:t>
            </a:r>
            <a:r>
              <a:rPr lang="is-IS" sz="3733" b="1" dirty="0"/>
              <a:t>… a fairy tale...</a:t>
            </a:r>
            <a:endParaRPr lang="en-US" sz="3733" b="1" dirty="0"/>
          </a:p>
        </p:txBody>
      </p:sp>
    </p:spTree>
    <p:extLst>
      <p:ext uri="{BB962C8B-B14F-4D97-AF65-F5344CB8AC3E}">
        <p14:creationId xmlns:p14="http://schemas.microsoft.com/office/powerpoint/2010/main" val="262993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7-12-11 at 1.1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70" y="0"/>
            <a:ext cx="9254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8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2-11 at 1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35"/>
            <a:ext cx="12192000" cy="6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1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7-12-10 at 4.1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39559"/>
            <a:ext cx="6335023" cy="773463"/>
          </a:xfrm>
          <a:prstGeom prst="rect">
            <a:avLst/>
          </a:prstGeom>
        </p:spPr>
      </p:pic>
      <p:pic>
        <p:nvPicPr>
          <p:cNvPr id="3" name="Picture 2" descr="Screen Shot 2017-12-10 at 4.08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22" y="0"/>
            <a:ext cx="75194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D83257-D51D-4D57-B649-1AFA15293402}"/>
              </a:ext>
            </a:extLst>
          </p:cNvPr>
          <p:cNvSpPr/>
          <p:nvPr/>
        </p:nvSpPr>
        <p:spPr>
          <a:xfrm>
            <a:off x="4672522" y="0"/>
            <a:ext cx="7519476" cy="840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2400"/>
          </a:p>
        </p:txBody>
      </p:sp>
    </p:spTree>
    <p:extLst>
      <p:ext uri="{BB962C8B-B14F-4D97-AF65-F5344CB8AC3E}">
        <p14:creationId xmlns:p14="http://schemas.microsoft.com/office/powerpoint/2010/main" val="71008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2-10 at 4.08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85334"/>
            <a:ext cx="9245600" cy="448733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10267" y="1642533"/>
            <a:ext cx="370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10267" y="4182533"/>
            <a:ext cx="84497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10267" y="4555067"/>
            <a:ext cx="18626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68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2-10 at 4.0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7" y="0"/>
            <a:ext cx="9481931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605781" y="2503892"/>
            <a:ext cx="4134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621531" y="3422453"/>
            <a:ext cx="370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05785" y="6209721"/>
            <a:ext cx="83492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21534" y="6691496"/>
            <a:ext cx="39690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21534" y="2955277"/>
            <a:ext cx="39690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62277" y="2035524"/>
            <a:ext cx="14775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F944-69E2-48D2-AFA7-01C49AD8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Thing: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E312-A47F-49A8-92F9-AF24FF695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2"/>
            <a:ext cx="10744200" cy="1536698"/>
          </a:xfrm>
        </p:spPr>
        <p:txBody>
          <a:bodyPr>
            <a:normAutofit/>
          </a:bodyPr>
          <a:lstStyle/>
          <a:p>
            <a:r>
              <a:rPr lang="en-US" dirty="0"/>
              <a:t>My last office hours are on Dec 14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  <a:p>
            <a:r>
              <a:rPr lang="en-US" dirty="0"/>
              <a:t>I will have very limited access to my computer from Dec 15</a:t>
            </a:r>
            <a:r>
              <a:rPr lang="en-US" baseline="30000" dirty="0"/>
              <a:t>th</a:t>
            </a:r>
            <a:r>
              <a:rPr lang="en-US" dirty="0"/>
              <a:t> onwards, so try the TAs first. Of course, you can always copy me. </a:t>
            </a:r>
          </a:p>
          <a:p>
            <a:pPr marL="0" indent="0">
              <a:buNone/>
            </a:pP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52038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Screen Shot 2017-12-10 at 3.53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63"/>
          <a:stretch/>
        </p:blipFill>
        <p:spPr>
          <a:xfrm>
            <a:off x="982137" y="1463660"/>
            <a:ext cx="10413612" cy="4521200"/>
          </a:xfrm>
          <a:prstGeom prst="rect">
            <a:avLst/>
          </a:prstGeom>
        </p:spPr>
      </p:pic>
      <p:pic>
        <p:nvPicPr>
          <p:cNvPr id="4" name="Picture 3" descr="Screen Shot 2017-12-10 at 3.53.4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05"/>
          <a:stretch/>
        </p:blipFill>
        <p:spPr>
          <a:xfrm>
            <a:off x="982137" y="902525"/>
            <a:ext cx="10413623" cy="6654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64302" y="5744924"/>
            <a:ext cx="40116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31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2-10 at 3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152400"/>
            <a:ext cx="9888731" cy="6858000"/>
          </a:xfrm>
          <a:prstGeom prst="rect">
            <a:avLst/>
          </a:prstGeom>
        </p:spPr>
      </p:pic>
      <p:pic>
        <p:nvPicPr>
          <p:cNvPr id="4" name="Picture 3" descr="Screen Shot 2017-12-10 at 3.59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12192000" cy="1389437"/>
          </a:xfrm>
          <a:prstGeom prst="rect">
            <a:avLst/>
          </a:prstGeom>
        </p:spPr>
      </p:pic>
      <p:pic>
        <p:nvPicPr>
          <p:cNvPr id="5" name="Picture 4" descr="Screen Shot 2017-12-10 at 3.59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637"/>
            <a:ext cx="12192000" cy="1288067"/>
          </a:xfrm>
          <a:prstGeom prst="rect">
            <a:avLst/>
          </a:prstGeom>
        </p:spPr>
      </p:pic>
      <p:pic>
        <p:nvPicPr>
          <p:cNvPr id="6" name="Picture 5" descr="Screen Shot 2017-12-10 at 4.0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9928"/>
            <a:ext cx="12192000" cy="18121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23335" y="3379844"/>
            <a:ext cx="95000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3891" y="4533185"/>
            <a:ext cx="4084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51470" y="5816729"/>
            <a:ext cx="91976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13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2-10 at 3.52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80" b="1837"/>
          <a:stretch/>
        </p:blipFill>
        <p:spPr>
          <a:xfrm>
            <a:off x="1486620" y="1109544"/>
            <a:ext cx="9191232" cy="4175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7-12-10 at 3.52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21"/>
          <a:stretch/>
        </p:blipFill>
        <p:spPr>
          <a:xfrm>
            <a:off x="1490133" y="0"/>
            <a:ext cx="9191232" cy="1109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5131" y="4642585"/>
            <a:ext cx="4976261" cy="1600404"/>
          </a:xfrm>
          <a:prstGeom prst="rect">
            <a:avLst/>
          </a:prstGeom>
          <a:solidFill>
            <a:schemeClr val="tx1"/>
          </a:solidFill>
        </p:spPr>
        <p:txBody>
          <a:bodyPr wrap="square" lIns="121885" tIns="60943" rIns="121885" bIns="60943" rtlCol="0">
            <a:spAutoFit/>
          </a:bodyPr>
          <a:lstStyle/>
          <a:p>
            <a:r>
              <a:rPr lang="en-US" sz="2400" i="1" u="sng" dirty="0">
                <a:solidFill>
                  <a:schemeClr val="bg1"/>
                </a:solidFill>
              </a:rPr>
              <a:t>Read the article</a:t>
            </a:r>
            <a:r>
              <a:rPr lang="is-IS" sz="2400" i="1" dirty="0">
                <a:solidFill>
                  <a:schemeClr val="bg1"/>
                </a:solidFill>
              </a:rPr>
              <a:t>… but essentially...</a:t>
            </a:r>
          </a:p>
          <a:p>
            <a:endParaRPr lang="is-IS" sz="2400" i="1" dirty="0">
              <a:solidFill>
                <a:schemeClr val="bg1"/>
              </a:solidFill>
            </a:endParaRPr>
          </a:p>
          <a:p>
            <a:pPr algn="r"/>
            <a:r>
              <a:rPr lang="is-IS" sz="2400" i="1" dirty="0">
                <a:solidFill>
                  <a:schemeClr val="bg1"/>
                </a:solidFill>
              </a:rPr>
              <a:t>“Whoops!  Where’s the labeled training data?!”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41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272" y="782085"/>
            <a:ext cx="11277600" cy="3570367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333" b="1" dirty="0">
                <a:solidFill>
                  <a:srgbClr val="000000"/>
                </a:solidFill>
                <a:latin typeface="Century Gothic"/>
                <a:cs typeface="Century Gothic"/>
              </a:rPr>
              <a:t>#7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Predictive analytics projects generally start with </a:t>
            </a:r>
            <a:r>
              <a:rPr lang="en-US" sz="4267" b="1" u="sng" dirty="0">
                <a:solidFill>
                  <a:srgbClr val="000000"/>
                </a:solidFill>
                <a:latin typeface="Century Gothic"/>
                <a:cs typeface="Century Gothic"/>
              </a:rPr>
              <a:t>high uncertainty</a:t>
            </a:r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 and therefore high risk. </a:t>
            </a:r>
            <a:r>
              <a:rPr lang="en-US" sz="4267" b="1" u="sng" dirty="0">
                <a:solidFill>
                  <a:srgbClr val="000000"/>
                </a:solidFill>
                <a:latin typeface="Century Gothic"/>
                <a:cs typeface="Century Gothic"/>
              </a:rPr>
              <a:t>Start simple and keep iterating</a:t>
            </a:r>
            <a:r>
              <a:rPr lang="en-US" sz="4267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  <a:endParaRPr lang="es-419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3860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427" y="-857403"/>
            <a:ext cx="8704581" cy="8240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77" y="2376588"/>
            <a:ext cx="1989233" cy="177235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74091" y="279389"/>
            <a:ext cx="3195730" cy="2339068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r>
              <a:rPr lang="en-US" sz="4800" dirty="0"/>
              <a:t>Investing in Predictive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2EEB-0944-2A00-2713-C5CAF122942C}"/>
              </a:ext>
            </a:extLst>
          </p:cNvPr>
          <p:cNvSpPr txBox="1"/>
          <p:nvPr/>
        </p:nvSpPr>
        <p:spPr>
          <a:xfrm>
            <a:off x="2116487" y="5014879"/>
            <a:ext cx="777323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i="1" dirty="0"/>
              <a:t>the biggest issue for business people is falling for the hype without understanding </a:t>
            </a:r>
            <a:r>
              <a:rPr lang="en-US" sz="2800" i="1"/>
              <a:t>what’s happening.</a:t>
            </a:r>
            <a:r>
              <a:rPr lang="en-US" sz="2800"/>
              <a:t>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17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0897" y="473493"/>
            <a:ext cx="9367335" cy="697529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r>
              <a:rPr lang="es-419" sz="3733" dirty="0">
                <a:solidFill>
                  <a:schemeClr val="bg2"/>
                </a:solidFill>
              </a:rPr>
              <a:t>So </a:t>
            </a:r>
            <a:r>
              <a:rPr lang="en-US" sz="3733" dirty="0">
                <a:solidFill>
                  <a:schemeClr val="bg2"/>
                </a:solidFill>
              </a:rPr>
              <a:t>remember</a:t>
            </a:r>
            <a:r>
              <a:rPr lang="is-IS" sz="3733" dirty="0">
                <a:solidFill>
                  <a:schemeClr val="bg2"/>
                </a:solidFill>
              </a:rPr>
              <a:t>…</a:t>
            </a:r>
            <a:endParaRPr lang="en-US" sz="3733" dirty="0">
              <a:solidFill>
                <a:schemeClr val="bg2"/>
              </a:solidFill>
            </a:endParaRPr>
          </a:p>
        </p:txBody>
      </p:sp>
      <p:pic>
        <p:nvPicPr>
          <p:cNvPr id="8" name="Content Placeholder 3" descr="ex_machin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4" t="549" r="27315" b="549"/>
          <a:stretch/>
        </p:blipFill>
        <p:spPr>
          <a:xfrm>
            <a:off x="7196665" y="1602374"/>
            <a:ext cx="4831120" cy="46448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897" y="2170942"/>
            <a:ext cx="9367335" cy="656620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r>
              <a:rPr lang="en-US" sz="3467" i="1" dirty="0">
                <a:solidFill>
                  <a:schemeClr val="bg2"/>
                </a:solidFill>
              </a:rPr>
              <a:t>Don’t fall in love with the machine</a:t>
            </a:r>
            <a:r>
              <a:rPr lang="es-419" sz="3467" i="1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97D92-3D3D-4DF7-A9A8-9601E96259F0}"/>
              </a:ext>
            </a:extLst>
          </p:cNvPr>
          <p:cNvSpPr txBox="1"/>
          <p:nvPr/>
        </p:nvSpPr>
        <p:spPr>
          <a:xfrm>
            <a:off x="370897" y="4318958"/>
            <a:ext cx="6561872" cy="1107961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I hope you enjoyed the course as much as I did! </a:t>
            </a:r>
          </a:p>
        </p:txBody>
      </p:sp>
    </p:spTree>
    <p:extLst>
      <p:ext uri="{BB962C8B-B14F-4D97-AF65-F5344CB8AC3E}">
        <p14:creationId xmlns:p14="http://schemas.microsoft.com/office/powerpoint/2010/main" val="28052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798414"/>
            <a:ext cx="11277600" cy="2954621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0000"/>
                </a:solidFill>
                <a:latin typeface="Century Gothic"/>
                <a:cs typeface="Century Gothic"/>
              </a:rPr>
              <a:t>#1</a:t>
            </a:r>
          </a:p>
          <a:p>
            <a:pPr algn="ctr"/>
            <a:endParaRPr lang="en-US" sz="4267" b="1" dirty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-apple-system"/>
              </a:rPr>
              <a:t>Craft your solutions with a strong emphasis on the </a:t>
            </a:r>
            <a:r>
              <a:rPr lang="en-US" sz="4400" u="sng" dirty="0">
                <a:solidFill>
                  <a:srgbClr val="000000"/>
                </a:solidFill>
                <a:latin typeface="-apple-system"/>
              </a:rPr>
              <a:t>dimensions of value</a:t>
            </a:r>
            <a:r>
              <a:rPr lang="en-US" sz="4400" dirty="0">
                <a:solidFill>
                  <a:srgbClr val="000000"/>
                </a:solidFill>
                <a:latin typeface="-apple-system"/>
              </a:rPr>
              <a:t> you want to deliver.</a:t>
            </a:r>
            <a:endParaRPr lang="es-419" sz="4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178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5A60F5D-A623-7C48-A33E-66D070AE9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8" t="6718" r="49161" b="61691"/>
          <a:stretch/>
        </p:blipFill>
        <p:spPr>
          <a:xfrm>
            <a:off x="3860349" y="908874"/>
            <a:ext cx="2473771" cy="1794407"/>
          </a:xfrm>
          <a:prstGeom prst="rect">
            <a:avLst/>
          </a:prstGeom>
        </p:spPr>
      </p:pic>
      <p:pic>
        <p:nvPicPr>
          <p:cNvPr id="26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8EEA059D-DDB2-014B-AA73-2BE73B54F77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pic>
        <p:nvPicPr>
          <p:cNvPr id="25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36AC335B-1F0F-5243-8B82-5E7921DBBF3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0737" t="7566" r="28060" b="60843"/>
          <a:stretch/>
        </p:blipFill>
        <p:spPr>
          <a:xfrm>
            <a:off x="6336269" y="931804"/>
            <a:ext cx="2461447" cy="1813792"/>
          </a:xfrm>
          <a:prstGeom prst="rect">
            <a:avLst/>
          </a:prstGeom>
        </p:spPr>
      </p:pic>
      <p:pic>
        <p:nvPicPr>
          <p:cNvPr id="24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51E82BD2-1D15-654D-B68E-74D50B65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0" t="43063" r="4217" b="33250"/>
          <a:stretch/>
        </p:blipFill>
        <p:spPr>
          <a:xfrm>
            <a:off x="2930013" y="3108932"/>
            <a:ext cx="9261987" cy="1745923"/>
          </a:xfrm>
          <a:prstGeom prst="rect">
            <a:avLst/>
          </a:prstGeom>
        </p:spPr>
      </p:pic>
      <p:pic>
        <p:nvPicPr>
          <p:cNvPr id="27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A4A12D09-8C05-F34E-A239-030A055E13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830" t="69316" r="4217" b="9800"/>
          <a:stretch/>
        </p:blipFill>
        <p:spPr>
          <a:xfrm>
            <a:off x="3254478" y="5004977"/>
            <a:ext cx="8670823" cy="153923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EAB922-3D06-024D-B87D-5432378A2CD5}"/>
              </a:ext>
            </a:extLst>
          </p:cNvPr>
          <p:cNvSpPr txBox="1"/>
          <p:nvPr/>
        </p:nvSpPr>
        <p:spPr>
          <a:xfrm>
            <a:off x="3480620" y="5288983"/>
            <a:ext cx="8432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egoe Print" panose="02000800000000000000" pitchFamily="2" charset="0"/>
                <a:cs typeface="MV Boli" panose="02000500030200090000" pitchFamily="2" charset="0"/>
              </a:rPr>
              <a:t>Fact-finding, Summarization, Visualization, </a:t>
            </a:r>
          </a:p>
          <a:p>
            <a:pPr algn="ctr"/>
            <a:r>
              <a:rPr lang="en-US" sz="2800" b="1" dirty="0">
                <a:latin typeface="Segoe Print" panose="02000800000000000000" pitchFamily="2" charset="0"/>
                <a:cs typeface="MV Boli" panose="02000500030200090000" pitchFamily="2" charset="0"/>
              </a:rPr>
              <a:t>Hypothesis Testing, Data Engineering, …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3BA087-500B-5442-B09A-7C9FF5C816A8}"/>
              </a:ext>
            </a:extLst>
          </p:cNvPr>
          <p:cNvSpPr txBox="1"/>
          <p:nvPr/>
        </p:nvSpPr>
        <p:spPr>
          <a:xfrm>
            <a:off x="4143747" y="1425574"/>
            <a:ext cx="19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Understand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(Often Causal)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88C141-7976-0A48-BFC2-77A23927A23F}"/>
              </a:ext>
            </a:extLst>
          </p:cNvPr>
          <p:cNvSpPr txBox="1"/>
          <p:nvPr/>
        </p:nvSpPr>
        <p:spPr>
          <a:xfrm>
            <a:off x="6463871" y="1388950"/>
            <a:ext cx="217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Improve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(Decision Making)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E803C6-7BE1-3047-8767-98BC5AA2AC87}"/>
              </a:ext>
            </a:extLst>
          </p:cNvPr>
          <p:cNvSpPr txBox="1"/>
          <p:nvPr/>
        </p:nvSpPr>
        <p:spPr>
          <a:xfrm>
            <a:off x="3549445" y="3590879"/>
            <a:ext cx="780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egoe Print" panose="02000800000000000000" pitchFamily="2" charset="0"/>
                <a:cs typeface="MV Boli" panose="02000500030200090000" pitchFamily="2" charset="0"/>
              </a:rPr>
              <a:t>Predictive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6BC64-D427-AD49-80B8-D016A70A8759}"/>
              </a:ext>
            </a:extLst>
          </p:cNvPr>
          <p:cNvSpPr txBox="1"/>
          <p:nvPr/>
        </p:nvSpPr>
        <p:spPr>
          <a:xfrm>
            <a:off x="779773" y="1798410"/>
            <a:ext cx="2294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MV Boli" panose="02000500030200090000" pitchFamily="2" charset="0"/>
              </a:rPr>
              <a:t>What the</a:t>
            </a:r>
            <a:br>
              <a:rPr lang="en-US" sz="2400" b="1" dirty="0">
                <a:cs typeface="MV Boli" panose="02000500030200090000" pitchFamily="2" charset="0"/>
              </a:rPr>
            </a:br>
            <a:r>
              <a:rPr lang="en-US" sz="2400" b="1" dirty="0">
                <a:cs typeface="MV Boli" panose="02000500030200090000" pitchFamily="2" charset="0"/>
              </a:rPr>
              <a:t>business wants 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5FEDCA9-2076-E042-A19B-62C395BC897B}"/>
              </a:ext>
            </a:extLst>
          </p:cNvPr>
          <p:cNvSpPr/>
          <p:nvPr/>
        </p:nvSpPr>
        <p:spPr>
          <a:xfrm>
            <a:off x="3152281" y="1649917"/>
            <a:ext cx="497120" cy="939571"/>
          </a:xfrm>
          <a:prstGeom prst="rightArrow">
            <a:avLst/>
          </a:prstGeom>
          <a:ln w="444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6D05AA-EA71-D24E-BD42-408398AC30E0}"/>
              </a:ext>
            </a:extLst>
          </p:cNvPr>
          <p:cNvSpPr txBox="1"/>
          <p:nvPr/>
        </p:nvSpPr>
        <p:spPr>
          <a:xfrm>
            <a:off x="89471" y="5220596"/>
            <a:ext cx="24193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cs typeface="MV Boli" panose="02000500030200090000" pitchFamily="2" charset="0"/>
              </a:rPr>
              <a:t>What the business </a:t>
            </a:r>
          </a:p>
          <a:p>
            <a:pPr algn="r"/>
            <a:r>
              <a:rPr lang="en-US" sz="2200" b="1" dirty="0">
                <a:cs typeface="MV Boli" panose="02000500030200090000" pitchFamily="2" charset="0"/>
              </a:rPr>
              <a:t>should already </a:t>
            </a:r>
            <a:br>
              <a:rPr lang="en-US" sz="2200" b="1" dirty="0">
                <a:cs typeface="MV Boli" panose="02000500030200090000" pitchFamily="2" charset="0"/>
              </a:rPr>
            </a:br>
            <a:r>
              <a:rPr lang="en-US" sz="2200" b="1" dirty="0">
                <a:cs typeface="MV Boli" panose="02000500030200090000" pitchFamily="2" charset="0"/>
              </a:rPr>
              <a:t>be doing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05D79B78-A6CB-DA47-B78F-969653C259BF}"/>
              </a:ext>
            </a:extLst>
          </p:cNvPr>
          <p:cNvSpPr/>
          <p:nvPr/>
        </p:nvSpPr>
        <p:spPr>
          <a:xfrm>
            <a:off x="4600636" y="2629405"/>
            <a:ext cx="905277" cy="613323"/>
          </a:xfrm>
          <a:custGeom>
            <a:avLst/>
            <a:gdLst>
              <a:gd name="connsiteX0" fmla="*/ 0 w 905277"/>
              <a:gd name="connsiteY0" fmla="*/ 399629 h 613323"/>
              <a:gd name="connsiteX1" fmla="*/ 230846 w 905277"/>
              <a:gd name="connsiteY1" fmla="*/ 195818 h 613323"/>
              <a:gd name="connsiteX2" fmla="*/ 452639 w 905277"/>
              <a:gd name="connsiteY2" fmla="*/ 0 h 613323"/>
              <a:gd name="connsiteX3" fmla="*/ 678958 w 905277"/>
              <a:gd name="connsiteY3" fmla="*/ 199815 h 613323"/>
              <a:gd name="connsiteX4" fmla="*/ 905277 w 905277"/>
              <a:gd name="connsiteY4" fmla="*/ 399629 h 613323"/>
              <a:gd name="connsiteX5" fmla="*/ 678958 w 905277"/>
              <a:gd name="connsiteY5" fmla="*/ 399629 h 613323"/>
              <a:gd name="connsiteX6" fmla="*/ 678958 w 905277"/>
              <a:gd name="connsiteY6" fmla="*/ 613323 h 613323"/>
              <a:gd name="connsiteX7" fmla="*/ 226319 w 905277"/>
              <a:gd name="connsiteY7" fmla="*/ 613323 h 613323"/>
              <a:gd name="connsiteX8" fmla="*/ 226319 w 905277"/>
              <a:gd name="connsiteY8" fmla="*/ 399629 h 613323"/>
              <a:gd name="connsiteX9" fmla="*/ 0 w 905277"/>
              <a:gd name="connsiteY9" fmla="*/ 399629 h 61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5277" h="613323" fill="none" extrusionOk="0">
                <a:moveTo>
                  <a:pt x="0" y="399629"/>
                </a:moveTo>
                <a:cubicBezTo>
                  <a:pt x="82494" y="294675"/>
                  <a:pt x="182858" y="238905"/>
                  <a:pt x="230846" y="195818"/>
                </a:cubicBezTo>
                <a:cubicBezTo>
                  <a:pt x="278834" y="152731"/>
                  <a:pt x="420399" y="55711"/>
                  <a:pt x="452639" y="0"/>
                </a:cubicBezTo>
                <a:cubicBezTo>
                  <a:pt x="547455" y="40082"/>
                  <a:pt x="591048" y="143342"/>
                  <a:pt x="678958" y="199815"/>
                </a:cubicBezTo>
                <a:cubicBezTo>
                  <a:pt x="766869" y="256288"/>
                  <a:pt x="814356" y="361132"/>
                  <a:pt x="905277" y="399629"/>
                </a:cubicBezTo>
                <a:cubicBezTo>
                  <a:pt x="840530" y="419757"/>
                  <a:pt x="778323" y="381187"/>
                  <a:pt x="678958" y="399629"/>
                </a:cubicBezTo>
                <a:cubicBezTo>
                  <a:pt x="694119" y="505376"/>
                  <a:pt x="654129" y="553448"/>
                  <a:pt x="678958" y="613323"/>
                </a:cubicBezTo>
                <a:cubicBezTo>
                  <a:pt x="529798" y="628042"/>
                  <a:pt x="338308" y="579958"/>
                  <a:pt x="226319" y="613323"/>
                </a:cubicBezTo>
                <a:cubicBezTo>
                  <a:pt x="206386" y="517967"/>
                  <a:pt x="247303" y="452024"/>
                  <a:pt x="226319" y="399629"/>
                </a:cubicBezTo>
                <a:cubicBezTo>
                  <a:pt x="162980" y="410135"/>
                  <a:pt x="105517" y="384689"/>
                  <a:pt x="0" y="399629"/>
                </a:cubicBezTo>
                <a:close/>
              </a:path>
              <a:path w="905277" h="613323" stroke="0" extrusionOk="0">
                <a:moveTo>
                  <a:pt x="0" y="399629"/>
                </a:moveTo>
                <a:cubicBezTo>
                  <a:pt x="64095" y="326728"/>
                  <a:pt x="174144" y="285924"/>
                  <a:pt x="221793" y="203811"/>
                </a:cubicBezTo>
                <a:cubicBezTo>
                  <a:pt x="269442" y="121698"/>
                  <a:pt x="389125" y="100098"/>
                  <a:pt x="452639" y="0"/>
                </a:cubicBezTo>
                <a:cubicBezTo>
                  <a:pt x="547805" y="54206"/>
                  <a:pt x="606394" y="153943"/>
                  <a:pt x="688011" y="207807"/>
                </a:cubicBezTo>
                <a:cubicBezTo>
                  <a:pt x="769628" y="261671"/>
                  <a:pt x="793243" y="317405"/>
                  <a:pt x="905277" y="399629"/>
                </a:cubicBezTo>
                <a:cubicBezTo>
                  <a:pt x="839148" y="425456"/>
                  <a:pt x="738940" y="373673"/>
                  <a:pt x="678958" y="399629"/>
                </a:cubicBezTo>
                <a:cubicBezTo>
                  <a:pt x="680059" y="483098"/>
                  <a:pt x="660413" y="550204"/>
                  <a:pt x="678958" y="613323"/>
                </a:cubicBezTo>
                <a:cubicBezTo>
                  <a:pt x="466770" y="627345"/>
                  <a:pt x="353497" y="605488"/>
                  <a:pt x="226319" y="613323"/>
                </a:cubicBezTo>
                <a:cubicBezTo>
                  <a:pt x="214484" y="509057"/>
                  <a:pt x="237861" y="451965"/>
                  <a:pt x="226319" y="399629"/>
                </a:cubicBezTo>
                <a:cubicBezTo>
                  <a:pt x="178505" y="419994"/>
                  <a:pt x="108847" y="394261"/>
                  <a:pt x="0" y="399629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44450">
            <a:solidFill>
              <a:schemeClr val="tx1">
                <a:lumMod val="75000"/>
                <a:lumOff val="25000"/>
              </a:schemeClr>
            </a:solidFill>
            <a:bevel/>
            <a:extLst>
              <a:ext uri="{C807C97D-BFC1-408E-A445-0C87EB9F89A2}">
                <ask:lineSketchStyleProps xmlns="" xmlns:ask="http://schemas.microsoft.com/office/drawing/2018/sketchyshapes" sd="1219033472">
                  <a:prstGeom prst="upArrow">
                    <a:avLst>
                      <a:gd name="adj1" fmla="val 50000"/>
                      <a:gd name="adj2" fmla="val 651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7A3F4172-0E3E-3049-986F-635CCFE22F44}"/>
              </a:ext>
            </a:extLst>
          </p:cNvPr>
          <p:cNvSpPr/>
          <p:nvPr/>
        </p:nvSpPr>
        <p:spPr>
          <a:xfrm>
            <a:off x="7065618" y="2671421"/>
            <a:ext cx="888767" cy="571308"/>
          </a:xfrm>
          <a:custGeom>
            <a:avLst/>
            <a:gdLst>
              <a:gd name="connsiteX0" fmla="*/ 0 w 888767"/>
              <a:gd name="connsiteY0" fmla="*/ 361038 h 571308"/>
              <a:gd name="connsiteX1" fmla="*/ 444384 w 888767"/>
              <a:gd name="connsiteY1" fmla="*/ 0 h 571308"/>
              <a:gd name="connsiteX2" fmla="*/ 888767 w 888767"/>
              <a:gd name="connsiteY2" fmla="*/ 361038 h 571308"/>
              <a:gd name="connsiteX3" fmla="*/ 666575 w 888767"/>
              <a:gd name="connsiteY3" fmla="*/ 361038 h 571308"/>
              <a:gd name="connsiteX4" fmla="*/ 666575 w 888767"/>
              <a:gd name="connsiteY4" fmla="*/ 571308 h 571308"/>
              <a:gd name="connsiteX5" fmla="*/ 222192 w 888767"/>
              <a:gd name="connsiteY5" fmla="*/ 571308 h 571308"/>
              <a:gd name="connsiteX6" fmla="*/ 222192 w 888767"/>
              <a:gd name="connsiteY6" fmla="*/ 361038 h 571308"/>
              <a:gd name="connsiteX7" fmla="*/ 0 w 888767"/>
              <a:gd name="connsiteY7" fmla="*/ 361038 h 57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767" h="571308" fill="none" extrusionOk="0">
                <a:moveTo>
                  <a:pt x="0" y="361038"/>
                </a:moveTo>
                <a:cubicBezTo>
                  <a:pt x="172588" y="251389"/>
                  <a:pt x="327782" y="118288"/>
                  <a:pt x="444384" y="0"/>
                </a:cubicBezTo>
                <a:cubicBezTo>
                  <a:pt x="591246" y="86012"/>
                  <a:pt x="661879" y="192099"/>
                  <a:pt x="888767" y="361038"/>
                </a:cubicBezTo>
                <a:cubicBezTo>
                  <a:pt x="794882" y="353612"/>
                  <a:pt x="721142" y="365210"/>
                  <a:pt x="666575" y="361038"/>
                </a:cubicBezTo>
                <a:cubicBezTo>
                  <a:pt x="676383" y="453065"/>
                  <a:pt x="659744" y="522886"/>
                  <a:pt x="666575" y="571308"/>
                </a:cubicBezTo>
                <a:cubicBezTo>
                  <a:pt x="511435" y="552355"/>
                  <a:pt x="321913" y="549235"/>
                  <a:pt x="222192" y="571308"/>
                </a:cubicBezTo>
                <a:cubicBezTo>
                  <a:pt x="214839" y="474274"/>
                  <a:pt x="232275" y="415420"/>
                  <a:pt x="222192" y="361038"/>
                </a:cubicBezTo>
                <a:cubicBezTo>
                  <a:pt x="121653" y="363102"/>
                  <a:pt x="91805" y="354970"/>
                  <a:pt x="0" y="361038"/>
                </a:cubicBezTo>
                <a:close/>
              </a:path>
              <a:path w="888767" h="571308" stroke="0" extrusionOk="0">
                <a:moveTo>
                  <a:pt x="0" y="361038"/>
                </a:moveTo>
                <a:cubicBezTo>
                  <a:pt x="85975" y="257597"/>
                  <a:pt x="289158" y="90521"/>
                  <a:pt x="444384" y="0"/>
                </a:cubicBezTo>
                <a:cubicBezTo>
                  <a:pt x="621525" y="155923"/>
                  <a:pt x="737615" y="245305"/>
                  <a:pt x="888767" y="361038"/>
                </a:cubicBezTo>
                <a:cubicBezTo>
                  <a:pt x="837197" y="360535"/>
                  <a:pt x="753234" y="369202"/>
                  <a:pt x="666575" y="361038"/>
                </a:cubicBezTo>
                <a:cubicBezTo>
                  <a:pt x="656726" y="419101"/>
                  <a:pt x="669054" y="510573"/>
                  <a:pt x="666575" y="571308"/>
                </a:cubicBezTo>
                <a:cubicBezTo>
                  <a:pt x="460865" y="550676"/>
                  <a:pt x="368785" y="581609"/>
                  <a:pt x="222192" y="571308"/>
                </a:cubicBezTo>
                <a:cubicBezTo>
                  <a:pt x="223996" y="491465"/>
                  <a:pt x="226019" y="431142"/>
                  <a:pt x="222192" y="361038"/>
                </a:cubicBezTo>
                <a:cubicBezTo>
                  <a:pt x="153472" y="361793"/>
                  <a:pt x="99151" y="357165"/>
                  <a:pt x="0" y="361038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44450">
            <a:solidFill>
              <a:schemeClr val="tx1">
                <a:lumMod val="75000"/>
                <a:lumOff val="25000"/>
              </a:schemeClr>
            </a:solidFill>
            <a:bevel/>
            <a:extLst>
              <a:ext uri="{C807C97D-BFC1-408E-A445-0C87EB9F89A2}">
                <ask:lineSketchStyleProps xmlns="" xmlns:ask="http://schemas.microsoft.com/office/drawing/2018/sketchyshapes" sd="1219033472">
                  <a:prstGeom prst="upArrow">
                    <a:avLst>
                      <a:gd name="adj1" fmla="val 50000"/>
                      <a:gd name="adj2" fmla="val 631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12B8A893-2AF5-D547-B382-87E6FA8B9A7C}"/>
              </a:ext>
            </a:extLst>
          </p:cNvPr>
          <p:cNvSpPr/>
          <p:nvPr/>
        </p:nvSpPr>
        <p:spPr>
          <a:xfrm>
            <a:off x="7034831" y="4502187"/>
            <a:ext cx="1052348" cy="591716"/>
          </a:xfrm>
          <a:custGeom>
            <a:avLst/>
            <a:gdLst>
              <a:gd name="connsiteX0" fmla="*/ 0 w 1052348"/>
              <a:gd name="connsiteY0" fmla="*/ 332290 h 591716"/>
              <a:gd name="connsiteX1" fmla="*/ 526174 w 1052348"/>
              <a:gd name="connsiteY1" fmla="*/ 0 h 591716"/>
              <a:gd name="connsiteX2" fmla="*/ 1052348 w 1052348"/>
              <a:gd name="connsiteY2" fmla="*/ 332290 h 591716"/>
              <a:gd name="connsiteX3" fmla="*/ 764299 w 1052348"/>
              <a:gd name="connsiteY3" fmla="*/ 332290 h 591716"/>
              <a:gd name="connsiteX4" fmla="*/ 764299 w 1052348"/>
              <a:gd name="connsiteY4" fmla="*/ 591716 h 591716"/>
              <a:gd name="connsiteX5" fmla="*/ 288049 w 1052348"/>
              <a:gd name="connsiteY5" fmla="*/ 591716 h 591716"/>
              <a:gd name="connsiteX6" fmla="*/ 288049 w 1052348"/>
              <a:gd name="connsiteY6" fmla="*/ 332290 h 591716"/>
              <a:gd name="connsiteX7" fmla="*/ 0 w 1052348"/>
              <a:gd name="connsiteY7" fmla="*/ 332290 h 5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348" h="591716" fill="none" extrusionOk="0">
                <a:moveTo>
                  <a:pt x="0" y="332290"/>
                </a:moveTo>
                <a:cubicBezTo>
                  <a:pt x="225125" y="212963"/>
                  <a:pt x="382658" y="61430"/>
                  <a:pt x="526174" y="0"/>
                </a:cubicBezTo>
                <a:cubicBezTo>
                  <a:pt x="767706" y="166545"/>
                  <a:pt x="927231" y="237289"/>
                  <a:pt x="1052348" y="332290"/>
                </a:cubicBezTo>
                <a:cubicBezTo>
                  <a:pt x="943604" y="318794"/>
                  <a:pt x="862802" y="333338"/>
                  <a:pt x="764299" y="332290"/>
                </a:cubicBezTo>
                <a:cubicBezTo>
                  <a:pt x="769529" y="438606"/>
                  <a:pt x="776061" y="496681"/>
                  <a:pt x="764299" y="591716"/>
                </a:cubicBezTo>
                <a:cubicBezTo>
                  <a:pt x="532549" y="611335"/>
                  <a:pt x="438242" y="607834"/>
                  <a:pt x="288049" y="591716"/>
                </a:cubicBezTo>
                <a:cubicBezTo>
                  <a:pt x="296333" y="481103"/>
                  <a:pt x="292734" y="391908"/>
                  <a:pt x="288049" y="332290"/>
                </a:cubicBezTo>
                <a:cubicBezTo>
                  <a:pt x="158009" y="340591"/>
                  <a:pt x="75648" y="342722"/>
                  <a:pt x="0" y="332290"/>
                </a:cubicBezTo>
                <a:close/>
              </a:path>
              <a:path w="1052348" h="591716" stroke="0" extrusionOk="0">
                <a:moveTo>
                  <a:pt x="0" y="332290"/>
                </a:moveTo>
                <a:cubicBezTo>
                  <a:pt x="142033" y="206115"/>
                  <a:pt x="308586" y="107259"/>
                  <a:pt x="526174" y="0"/>
                </a:cubicBezTo>
                <a:cubicBezTo>
                  <a:pt x="758455" y="159069"/>
                  <a:pt x="858021" y="181830"/>
                  <a:pt x="1052348" y="332290"/>
                </a:cubicBezTo>
                <a:cubicBezTo>
                  <a:pt x="922790" y="328712"/>
                  <a:pt x="847642" y="343740"/>
                  <a:pt x="764299" y="332290"/>
                </a:cubicBezTo>
                <a:cubicBezTo>
                  <a:pt x="776448" y="452699"/>
                  <a:pt x="766662" y="464939"/>
                  <a:pt x="764299" y="591716"/>
                </a:cubicBezTo>
                <a:cubicBezTo>
                  <a:pt x="636436" y="574702"/>
                  <a:pt x="521919" y="594210"/>
                  <a:pt x="288049" y="591716"/>
                </a:cubicBezTo>
                <a:cubicBezTo>
                  <a:pt x="297319" y="493592"/>
                  <a:pt x="276396" y="416836"/>
                  <a:pt x="288049" y="332290"/>
                </a:cubicBezTo>
                <a:cubicBezTo>
                  <a:pt x="208445" y="338392"/>
                  <a:pt x="137241" y="342919"/>
                  <a:pt x="0" y="33229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44450">
            <a:solidFill>
              <a:schemeClr val="tx1">
                <a:lumMod val="75000"/>
                <a:lumOff val="25000"/>
              </a:schemeClr>
            </a:solidFill>
            <a:bevel/>
            <a:extLst>
              <a:ext uri="{C807C97D-BFC1-408E-A445-0C87EB9F89A2}">
                <ask:lineSketchStyleProps xmlns="" xmlns:ask="http://schemas.microsoft.com/office/drawing/2018/sketchyshapes" sd="1219033472">
                  <a:prstGeom prst="upArrow">
                    <a:avLst>
                      <a:gd name="adj1" fmla="val 45256"/>
                      <a:gd name="adj2" fmla="val 5615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5A987E0-BD88-C64E-85B0-A8ED11E31DD8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E46958F-2182-9844-98FC-740BE11EF663}"/>
              </a:ext>
            </a:extLst>
          </p:cNvPr>
          <p:cNvSpPr/>
          <p:nvPr/>
        </p:nvSpPr>
        <p:spPr>
          <a:xfrm>
            <a:off x="2621868" y="5288983"/>
            <a:ext cx="497120" cy="939571"/>
          </a:xfrm>
          <a:prstGeom prst="rightArrow">
            <a:avLst/>
          </a:prstGeom>
          <a:ln w="444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p Arrow 30">
            <a:extLst>
              <a:ext uri="{FF2B5EF4-FFF2-40B4-BE49-F238E27FC236}">
                <a16:creationId xmlns:a16="http://schemas.microsoft.com/office/drawing/2014/main" id="{C669E0F6-7026-20FB-3A0F-E621EC7A1BDE}"/>
              </a:ext>
            </a:extLst>
          </p:cNvPr>
          <p:cNvSpPr/>
          <p:nvPr/>
        </p:nvSpPr>
        <p:spPr>
          <a:xfrm>
            <a:off x="9628070" y="2671421"/>
            <a:ext cx="888767" cy="571308"/>
          </a:xfrm>
          <a:custGeom>
            <a:avLst/>
            <a:gdLst>
              <a:gd name="connsiteX0" fmla="*/ 0 w 888767"/>
              <a:gd name="connsiteY0" fmla="*/ 361038 h 571308"/>
              <a:gd name="connsiteX1" fmla="*/ 444384 w 888767"/>
              <a:gd name="connsiteY1" fmla="*/ 0 h 571308"/>
              <a:gd name="connsiteX2" fmla="*/ 888767 w 888767"/>
              <a:gd name="connsiteY2" fmla="*/ 361038 h 571308"/>
              <a:gd name="connsiteX3" fmla="*/ 666575 w 888767"/>
              <a:gd name="connsiteY3" fmla="*/ 361038 h 571308"/>
              <a:gd name="connsiteX4" fmla="*/ 666575 w 888767"/>
              <a:gd name="connsiteY4" fmla="*/ 571308 h 571308"/>
              <a:gd name="connsiteX5" fmla="*/ 222192 w 888767"/>
              <a:gd name="connsiteY5" fmla="*/ 571308 h 571308"/>
              <a:gd name="connsiteX6" fmla="*/ 222192 w 888767"/>
              <a:gd name="connsiteY6" fmla="*/ 361038 h 571308"/>
              <a:gd name="connsiteX7" fmla="*/ 0 w 888767"/>
              <a:gd name="connsiteY7" fmla="*/ 361038 h 57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8767" h="571308" fill="none" extrusionOk="0">
                <a:moveTo>
                  <a:pt x="0" y="361038"/>
                </a:moveTo>
                <a:cubicBezTo>
                  <a:pt x="172588" y="251389"/>
                  <a:pt x="327782" y="118288"/>
                  <a:pt x="444384" y="0"/>
                </a:cubicBezTo>
                <a:cubicBezTo>
                  <a:pt x="591246" y="86012"/>
                  <a:pt x="661879" y="192099"/>
                  <a:pt x="888767" y="361038"/>
                </a:cubicBezTo>
                <a:cubicBezTo>
                  <a:pt x="794882" y="353612"/>
                  <a:pt x="721142" y="365210"/>
                  <a:pt x="666575" y="361038"/>
                </a:cubicBezTo>
                <a:cubicBezTo>
                  <a:pt x="676383" y="453065"/>
                  <a:pt x="659744" y="522886"/>
                  <a:pt x="666575" y="571308"/>
                </a:cubicBezTo>
                <a:cubicBezTo>
                  <a:pt x="511435" y="552355"/>
                  <a:pt x="321913" y="549235"/>
                  <a:pt x="222192" y="571308"/>
                </a:cubicBezTo>
                <a:cubicBezTo>
                  <a:pt x="214839" y="474274"/>
                  <a:pt x="232275" y="415420"/>
                  <a:pt x="222192" y="361038"/>
                </a:cubicBezTo>
                <a:cubicBezTo>
                  <a:pt x="121653" y="363102"/>
                  <a:pt x="91805" y="354970"/>
                  <a:pt x="0" y="361038"/>
                </a:cubicBezTo>
                <a:close/>
              </a:path>
              <a:path w="888767" h="571308" stroke="0" extrusionOk="0">
                <a:moveTo>
                  <a:pt x="0" y="361038"/>
                </a:moveTo>
                <a:cubicBezTo>
                  <a:pt x="85975" y="257597"/>
                  <a:pt x="289158" y="90521"/>
                  <a:pt x="444384" y="0"/>
                </a:cubicBezTo>
                <a:cubicBezTo>
                  <a:pt x="621525" y="155923"/>
                  <a:pt x="737615" y="245305"/>
                  <a:pt x="888767" y="361038"/>
                </a:cubicBezTo>
                <a:cubicBezTo>
                  <a:pt x="837197" y="360535"/>
                  <a:pt x="753234" y="369202"/>
                  <a:pt x="666575" y="361038"/>
                </a:cubicBezTo>
                <a:cubicBezTo>
                  <a:pt x="656726" y="419101"/>
                  <a:pt x="669054" y="510573"/>
                  <a:pt x="666575" y="571308"/>
                </a:cubicBezTo>
                <a:cubicBezTo>
                  <a:pt x="460865" y="550676"/>
                  <a:pt x="368785" y="581609"/>
                  <a:pt x="222192" y="571308"/>
                </a:cubicBezTo>
                <a:cubicBezTo>
                  <a:pt x="223996" y="491465"/>
                  <a:pt x="226019" y="431142"/>
                  <a:pt x="222192" y="361038"/>
                </a:cubicBezTo>
                <a:cubicBezTo>
                  <a:pt x="153472" y="361793"/>
                  <a:pt x="99151" y="357165"/>
                  <a:pt x="0" y="361038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 w="44450">
            <a:solidFill>
              <a:schemeClr val="tx1">
                <a:lumMod val="75000"/>
                <a:lumOff val="25000"/>
              </a:schemeClr>
            </a:solidFill>
            <a:bevel/>
            <a:extLst>
              <a:ext uri="{C807C97D-BFC1-408E-A445-0C87EB9F89A2}">
                <ask:lineSketchStyleProps xmlns="" xmlns:ask="http://schemas.microsoft.com/office/drawing/2018/sketchyshapes" sd="1219033472">
                  <a:prstGeom prst="upArrow">
                    <a:avLst>
                      <a:gd name="adj1" fmla="val 50000"/>
                      <a:gd name="adj2" fmla="val 631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6DABF-8EEE-1AED-2EC6-9BAFBD6A6F4F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</p:spTree>
    <p:extLst>
      <p:ext uri="{BB962C8B-B14F-4D97-AF65-F5344CB8AC3E}">
        <p14:creationId xmlns:p14="http://schemas.microsoft.com/office/powerpoint/2010/main" val="407120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36AC335B-1F0F-5243-8B82-5E7921DBBF3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0737" t="7566" r="28060" b="60843"/>
          <a:stretch/>
        </p:blipFill>
        <p:spPr>
          <a:xfrm>
            <a:off x="6336269" y="931804"/>
            <a:ext cx="2461447" cy="1813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88C141-7976-0A48-BFC2-77A23927A23F}"/>
              </a:ext>
            </a:extLst>
          </p:cNvPr>
          <p:cNvSpPr txBox="1"/>
          <p:nvPr/>
        </p:nvSpPr>
        <p:spPr>
          <a:xfrm>
            <a:off x="6463871" y="1388950"/>
            <a:ext cx="217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Improve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(Decision Making)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58993-0C8D-EF7C-2F54-7731F5CAE1AF}"/>
              </a:ext>
            </a:extLst>
          </p:cNvPr>
          <p:cNvSpPr txBox="1"/>
          <p:nvPr/>
        </p:nvSpPr>
        <p:spPr>
          <a:xfrm>
            <a:off x="838987" y="3257708"/>
            <a:ext cx="10350934" cy="3139287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just"/>
            <a:r>
              <a:rPr lang="en-US" sz="2800" dirty="0"/>
              <a:t>Most of this course was devoted to understanding how to use data to maximize profits, minimize costs, etc.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We discussed churn, targeted marketing, demand prediction, investment decisions, customer service, etc.</a:t>
            </a:r>
            <a:endParaRPr lang="es-419" sz="2800" dirty="0"/>
          </a:p>
          <a:p>
            <a:endParaRPr lang="es-419" sz="2800" dirty="0"/>
          </a:p>
          <a:p>
            <a:r>
              <a:rPr lang="en-US" sz="2800" b="1" dirty="0"/>
              <a:t>More on this as we move forward today</a:t>
            </a:r>
            <a:r>
              <a:rPr lang="es-419" sz="2800" b="1" dirty="0"/>
              <a:t>...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6CB98A-DF8D-C103-F118-EE3A31F93AA5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pic>
        <p:nvPicPr>
          <p:cNvPr id="2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E8CF8DE5-289C-568C-EE10-DF294DFE2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9288" t="6718" r="49161" b="61691"/>
          <a:stretch/>
        </p:blipFill>
        <p:spPr>
          <a:xfrm>
            <a:off x="3878279" y="908874"/>
            <a:ext cx="2473771" cy="1794407"/>
          </a:xfrm>
          <a:prstGeom prst="rect">
            <a:avLst/>
          </a:prstGeom>
        </p:spPr>
      </p:pic>
      <p:pic>
        <p:nvPicPr>
          <p:cNvPr id="3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70AE8E47-6529-66E5-261B-9267F4B869F8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C3971-E563-3466-CBB7-F54779B94262}"/>
              </a:ext>
            </a:extLst>
          </p:cNvPr>
          <p:cNvSpPr txBox="1"/>
          <p:nvPr/>
        </p:nvSpPr>
        <p:spPr>
          <a:xfrm>
            <a:off x="4143747" y="1425574"/>
            <a:ext cx="19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Understand</a:t>
            </a:r>
          </a:p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(Often Causal)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CD516-3323-3C3D-4A87-4042008E995A}"/>
              </a:ext>
            </a:extLst>
          </p:cNvPr>
          <p:cNvCxnSpPr>
            <a:cxnSpLocks/>
          </p:cNvCxnSpPr>
          <p:nvPr/>
        </p:nvCxnSpPr>
        <p:spPr>
          <a:xfrm flipV="1">
            <a:off x="6510135" y="2624699"/>
            <a:ext cx="429508" cy="648248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72FB6B-0DBD-DA82-123F-CFEE76EB1981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rgbClr val="D0CECE"/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solidFill>
                  <a:srgbClr val="D0CECE"/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</p:spTree>
    <p:extLst>
      <p:ext uri="{BB962C8B-B14F-4D97-AF65-F5344CB8AC3E}">
        <p14:creationId xmlns:p14="http://schemas.microsoft.com/office/powerpoint/2010/main" val="342066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C19FA1-E7ED-748B-0A00-4750274DBF92}"/>
              </a:ext>
            </a:extLst>
          </p:cNvPr>
          <p:cNvSpPr txBox="1"/>
          <p:nvPr/>
        </p:nvSpPr>
        <p:spPr>
          <a:xfrm>
            <a:off x="725864" y="3269057"/>
            <a:ext cx="10464055" cy="2708399"/>
          </a:xfrm>
          <a:prstGeom prst="rect">
            <a:avLst/>
          </a:prstGeom>
          <a:noFill/>
        </p:spPr>
        <p:txBody>
          <a:bodyPr wrap="square" lIns="121885" tIns="60943" rIns="121885" bIns="60943" rtlCol="0">
            <a:spAutoFit/>
          </a:bodyPr>
          <a:lstStyle/>
          <a:p>
            <a:pPr algn="just"/>
            <a:r>
              <a:rPr lang="en-US" sz="2800" dirty="0"/>
              <a:t>We can also build models that describe which variables correlate with a variable of interest. In these cases, the goal is often to infer causal associations. Causal inference involves </a:t>
            </a:r>
            <a:r>
              <a:rPr lang="en-US" sz="2800" u="sng" dirty="0"/>
              <a:t>predicting what would have happened with &amp; without the cause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b="1" dirty="0"/>
              <a:t>Be mindful about making apples-to-apples comparisons.</a:t>
            </a:r>
          </a:p>
        </p:txBody>
      </p:sp>
      <p:pic>
        <p:nvPicPr>
          <p:cNvPr id="33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45A60F5D-A623-7C48-A33E-66D070AE9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8" t="6718" r="49161" b="61691"/>
          <a:stretch/>
        </p:blipFill>
        <p:spPr>
          <a:xfrm>
            <a:off x="3860349" y="908874"/>
            <a:ext cx="2473771" cy="17944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3BA087-500B-5442-B09A-7C9FF5C816A8}"/>
              </a:ext>
            </a:extLst>
          </p:cNvPr>
          <p:cNvSpPr txBox="1"/>
          <p:nvPr/>
        </p:nvSpPr>
        <p:spPr>
          <a:xfrm>
            <a:off x="4143747" y="1425574"/>
            <a:ext cx="195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Understand</a:t>
            </a:r>
          </a:p>
          <a:p>
            <a:pPr algn="ctr"/>
            <a:r>
              <a:rPr lang="en-US" sz="2000" b="1" spc="-151" dirty="0">
                <a:latin typeface="Segoe Print" panose="02000800000000000000" pitchFamily="2" charset="0"/>
                <a:cs typeface="MV Boli" panose="02000500030200090000" pitchFamily="2" charset="0"/>
              </a:rPr>
              <a:t>(Often Causal)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85A987E0-BD88-C64E-85B0-A8ED11E31DD8}"/>
              </a:ext>
            </a:extLst>
          </p:cNvPr>
          <p:cNvSpPr txBox="1">
            <a:spLocks/>
          </p:cNvSpPr>
          <p:nvPr/>
        </p:nvSpPr>
        <p:spPr>
          <a:xfrm>
            <a:off x="1760588" y="130537"/>
            <a:ext cx="8670824" cy="64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chemeClr val="accent1"/>
                </a:solidFill>
              </a:rPr>
              <a:t>Framework #2: </a:t>
            </a:r>
            <a:r>
              <a:rPr lang="en-US" sz="3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Dimensions of Value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BDA5C0-5BF1-8D7C-69ED-58E129E65E15}"/>
              </a:ext>
            </a:extLst>
          </p:cNvPr>
          <p:cNvCxnSpPr>
            <a:cxnSpLocks/>
          </p:cNvCxnSpPr>
          <p:nvPr/>
        </p:nvCxnSpPr>
        <p:spPr>
          <a:xfrm flipV="1">
            <a:off x="4033157" y="2767308"/>
            <a:ext cx="323466" cy="501749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B40FB279-2A10-C8B4-D9DF-D4AAA3822C5B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1848" t="7566" r="4318" b="60843"/>
          <a:stretch/>
        </p:blipFill>
        <p:spPr>
          <a:xfrm>
            <a:off x="8797714" y="878140"/>
            <a:ext cx="2766892" cy="1813792"/>
          </a:xfrm>
          <a:prstGeom prst="rect">
            <a:avLst/>
          </a:prstGeom>
        </p:spPr>
      </p:pic>
      <p:pic>
        <p:nvPicPr>
          <p:cNvPr id="3" name="Picture Placeholder 26" descr="A picture containing text&#10;&#10;Description automatically generated">
            <a:extLst>
              <a:ext uri="{FF2B5EF4-FFF2-40B4-BE49-F238E27FC236}">
                <a16:creationId xmlns:a16="http://schemas.microsoft.com/office/drawing/2014/main" id="{E8B31307-7DF8-C256-5898-C8CC434F3A1A}"/>
              </a:ext>
            </a:extLst>
          </p:cNvPr>
          <p:cNvPicPr>
            <a:picLocks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0737" t="7566" r="28060" b="60843"/>
          <a:stretch/>
        </p:blipFill>
        <p:spPr>
          <a:xfrm>
            <a:off x="6336269" y="931804"/>
            <a:ext cx="2461447" cy="181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8C37F-A81F-4165-3719-C3523E53C4CC}"/>
              </a:ext>
            </a:extLst>
          </p:cNvPr>
          <p:cNvSpPr txBox="1"/>
          <p:nvPr/>
        </p:nvSpPr>
        <p:spPr>
          <a:xfrm>
            <a:off x="6463871" y="1388950"/>
            <a:ext cx="2178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Improve</a:t>
            </a:r>
          </a:p>
          <a:p>
            <a:pPr algn="ctr"/>
            <a:r>
              <a:rPr lang="en-US" sz="2000" b="1" spc="-151" dirty="0">
                <a:solidFill>
                  <a:schemeClr val="bg2">
                    <a:lumMod val="90000"/>
                  </a:schemeClr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(Decision Making)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908F7-C7EC-3CE1-5484-6AC09167D486}"/>
              </a:ext>
            </a:extLst>
          </p:cNvPr>
          <p:cNvSpPr txBox="1"/>
          <p:nvPr/>
        </p:nvSpPr>
        <p:spPr>
          <a:xfrm>
            <a:off x="9018823" y="1388950"/>
            <a:ext cx="2171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1" dirty="0">
                <a:solidFill>
                  <a:srgbClr val="D0CECE"/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Enable</a:t>
            </a:r>
          </a:p>
          <a:p>
            <a:pPr algn="ctr"/>
            <a:r>
              <a:rPr lang="en-US" sz="2000" b="1" spc="-151" dirty="0">
                <a:solidFill>
                  <a:srgbClr val="D0CECE"/>
                </a:solidFill>
                <a:latin typeface="Segoe Print" panose="02000800000000000000" pitchFamily="2" charset="0"/>
                <a:cs typeface="MV Boli" panose="02000500030200090000" pitchFamily="2" charset="0"/>
              </a:rPr>
              <a:t>(New Decisions)</a:t>
            </a:r>
          </a:p>
        </p:txBody>
      </p:sp>
    </p:spTree>
    <p:extLst>
      <p:ext uri="{BB962C8B-B14F-4D97-AF65-F5344CB8AC3E}">
        <p14:creationId xmlns:p14="http://schemas.microsoft.com/office/powerpoint/2010/main" val="354764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1925</Words>
  <Application>Microsoft Office PowerPoint</Application>
  <PresentationFormat>Widescreen</PresentationFormat>
  <Paragraphs>432</Paragraphs>
  <Slides>55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-apple-system</vt:lpstr>
      <vt:lpstr>Helvetica Neue Light</vt:lpstr>
      <vt:lpstr>Arial</vt:lpstr>
      <vt:lpstr>Calibri</vt:lpstr>
      <vt:lpstr>Calibri Light</vt:lpstr>
      <vt:lpstr>Cambria Math</vt:lpstr>
      <vt:lpstr>Century Gothic</vt:lpstr>
      <vt:lpstr>Helvetica</vt:lpstr>
      <vt:lpstr>MV Boli</vt:lpstr>
      <vt:lpstr>Segoe Print</vt:lpstr>
      <vt:lpstr>Tahoma</vt:lpstr>
      <vt:lpstr>Wingdings</vt:lpstr>
      <vt:lpstr>Office Theme</vt:lpstr>
      <vt:lpstr>PowerPoint Presentation</vt:lpstr>
      <vt:lpstr>But first a few things regarding the final exam…</vt:lpstr>
      <vt:lpstr>Hands-on part (6% of the 35%)</vt:lpstr>
      <vt:lpstr>Written part (29% of the 35%)</vt:lpstr>
      <vt:lpstr>One Last Thing: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an AI system for decision-making</vt:lpstr>
      <vt:lpstr>What is really happening inside the AI’s head: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#5: Components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Fernandez</dc:creator>
  <cp:lastModifiedBy>FERNANDEZ-LORIA Carlos</cp:lastModifiedBy>
  <cp:revision>3</cp:revision>
  <dcterms:created xsi:type="dcterms:W3CDTF">2023-11-22T00:57:19Z</dcterms:created>
  <dcterms:modified xsi:type="dcterms:W3CDTF">2024-10-23T09:24:35Z</dcterms:modified>
</cp:coreProperties>
</file>